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9" r:id="rId2"/>
    <p:sldId id="260" r:id="rId3"/>
    <p:sldId id="270" r:id="rId4"/>
    <p:sldId id="257" r:id="rId5"/>
    <p:sldId id="262" r:id="rId6"/>
    <p:sldId id="281" r:id="rId7"/>
    <p:sldId id="282" r:id="rId8"/>
    <p:sldId id="283" r:id="rId9"/>
    <p:sldId id="284" r:id="rId10"/>
    <p:sldId id="297" r:id="rId11"/>
    <p:sldId id="286" r:id="rId12"/>
    <p:sldId id="274" r:id="rId13"/>
    <p:sldId id="287" r:id="rId14"/>
    <p:sldId id="288" r:id="rId15"/>
    <p:sldId id="289" r:id="rId16"/>
    <p:sldId id="290" r:id="rId17"/>
    <p:sldId id="291" r:id="rId18"/>
    <p:sldId id="292" r:id="rId19"/>
    <p:sldId id="293" r:id="rId20"/>
    <p:sldId id="294" r:id="rId21"/>
    <p:sldId id="295" r:id="rId22"/>
    <p:sldId id="277" r:id="rId2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77B4"/>
    <a:srgbClr val="FF993E"/>
    <a:srgbClr val="FF9902"/>
    <a:srgbClr val="CD1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683"/>
    <p:restoredTop sz="94681"/>
  </p:normalViewPr>
  <p:slideViewPr>
    <p:cSldViewPr snapToGrid="0">
      <p:cViewPr varScale="1">
        <p:scale>
          <a:sx n="47" d="100"/>
          <a:sy n="47" d="100"/>
        </p:scale>
        <p:origin x="288" y="5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452533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300640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2400" dirty="0"/>
              <a:t>As there are ‘more’ nodes on 3D grids vs 2D grids, there was no benefit to using them for &lt;10^6 electrons. We can’t get to 10^6 electrons in a reasonable amount of time with </a:t>
            </a:r>
            <a:r>
              <a:rPr lang="en-GB" sz="2400" dirty="0" err="1"/>
              <a:t>ComponentChargedRing</a:t>
            </a:r>
            <a:r>
              <a:rPr lang="en-GB" sz="2400" dirty="0"/>
              <a:t> alone.</a:t>
            </a:r>
            <a:endParaRPr lang="en-GB" dirty="0"/>
          </a:p>
        </p:txBody>
      </p:sp>
    </p:spTree>
    <p:extLst>
      <p:ext uri="{BB962C8B-B14F-4D97-AF65-F5344CB8AC3E}">
        <p14:creationId xmlns:p14="http://schemas.microsoft.com/office/powerpoint/2010/main" val="168594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F52CB-5E13-D07B-6A7D-BBED3C7C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54F7C4-182D-D43B-A96A-6164BE7A475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BAD0FEB-EC73-6332-E58B-6C4F7143639A}"/>
              </a:ext>
            </a:extLst>
          </p:cNvPr>
          <p:cNvSpPr>
            <a:spLocks noGrp="1"/>
          </p:cNvSpPr>
          <p:nvPr>
            <p:ph type="body" idx="1"/>
          </p:nvPr>
        </p:nvSpPr>
        <p:spPr/>
        <p:txBody>
          <a:bodyPr/>
          <a:lstStyle/>
          <a:p>
            <a:r>
              <a:rPr lang="en-GB" dirty="0"/>
              <a:t>Super-exponential behaviour was observed in resistive Micromegas, and space charge was one possible explanation. The field was found to be reduced with a resistive anode, ruling it out.</a:t>
            </a:r>
          </a:p>
        </p:txBody>
      </p:sp>
    </p:spTree>
    <p:extLst>
      <p:ext uri="{BB962C8B-B14F-4D97-AF65-F5344CB8AC3E}">
        <p14:creationId xmlns:p14="http://schemas.microsoft.com/office/powerpoint/2010/main" val="841454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The gain limiting effect due to the field modification was reproduced in a parallel plate geometry.</a:t>
            </a:r>
          </a:p>
        </p:txBody>
      </p:sp>
    </p:spTree>
    <p:extLst>
      <p:ext uri="{BB962C8B-B14F-4D97-AF65-F5344CB8AC3E}">
        <p14:creationId xmlns:p14="http://schemas.microsoft.com/office/powerpoint/2010/main" val="358664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68836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F68D3-1A2D-2F10-AC61-BB9B6BA97C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A10A63-41F1-E2AF-5F9E-0447B43A315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9F36B828-39BA-40BE-8D64-2DEDE08369D2}"/>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742858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6282462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17021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The field modification may affect gain as gas parameters such as Townsend coefficient depend on the electric field.</a:t>
            </a:r>
          </a:p>
        </p:txBody>
      </p:sp>
    </p:spTree>
    <p:extLst>
      <p:ext uri="{BB962C8B-B14F-4D97-AF65-F5344CB8AC3E}">
        <p14:creationId xmlns:p14="http://schemas.microsoft.com/office/powerpoint/2010/main" val="2949083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Here are some signatures of the space charge effect that we see in our detectors. </a:t>
            </a:r>
          </a:p>
          <a:p>
            <a:endParaRPr lang="en-GB" dirty="0"/>
          </a:p>
        </p:txBody>
      </p:sp>
    </p:spTree>
    <p:extLst>
      <p:ext uri="{BB962C8B-B14F-4D97-AF65-F5344CB8AC3E}">
        <p14:creationId xmlns:p14="http://schemas.microsoft.com/office/powerpoint/2010/main" val="502853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The space charge field is updated after each time window, which means the locations of all the charges are requested and the corresponding field is calculated. However, if there is high amplification over a time window, the large number of new charges will not have their fields accounted for until after the time window. An adaptive time window was implemented to limit amplification over a time window.</a:t>
            </a:r>
          </a:p>
        </p:txBody>
      </p:sp>
    </p:spTree>
    <p:extLst>
      <p:ext uri="{BB962C8B-B14F-4D97-AF65-F5344CB8AC3E}">
        <p14:creationId xmlns:p14="http://schemas.microsoft.com/office/powerpoint/2010/main" val="1163153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Instead of point charges we use charged rings. The advantage of doing this is we can make use of the symmetry to reduce computation time, as we will see later.</a:t>
            </a:r>
          </a:p>
        </p:txBody>
      </p:sp>
    </p:spTree>
    <p:extLst>
      <p:ext uri="{BB962C8B-B14F-4D97-AF65-F5344CB8AC3E}">
        <p14:creationId xmlns:p14="http://schemas.microsoft.com/office/powerpoint/2010/main" val="741010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Adding charges at arbitrary positions allows for easy interfacing with </a:t>
            </a:r>
            <a:r>
              <a:rPr lang="en-GB" dirty="0" err="1"/>
              <a:t>AvalancheMicroscopic</a:t>
            </a:r>
            <a:r>
              <a:rPr lang="en-GB" dirty="0"/>
              <a:t>/MC, which can easily return the locations of the charges it simulates.</a:t>
            </a:r>
          </a:p>
        </p:txBody>
      </p:sp>
    </p:spTree>
    <p:extLst>
      <p:ext uri="{BB962C8B-B14F-4D97-AF65-F5344CB8AC3E}">
        <p14:creationId xmlns:p14="http://schemas.microsoft.com/office/powerpoint/2010/main" val="990003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I want to briefly cover the tolerances as they are important to understanding how </a:t>
            </a:r>
            <a:r>
              <a:rPr lang="en-GB" dirty="0" err="1"/>
              <a:t>ComponentChargedRing</a:t>
            </a:r>
            <a:r>
              <a:rPr lang="en-GB" dirty="0"/>
              <a:t> works.</a:t>
            </a:r>
          </a:p>
          <a:p>
            <a:r>
              <a:rPr lang="en-GB" dirty="0"/>
              <a:t>The reason we use point charges on the symmetry axis is that otherwise we would have a ‘smallest ring’ with a large amount of charge, which seems less physical.</a:t>
            </a:r>
          </a:p>
        </p:txBody>
      </p:sp>
    </p:spTree>
    <p:extLst>
      <p:ext uri="{BB962C8B-B14F-4D97-AF65-F5344CB8AC3E}">
        <p14:creationId xmlns:p14="http://schemas.microsoft.com/office/powerpoint/2010/main" val="147608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80796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D2339B-F173-1EEC-DC7F-79C457D9E2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212984-D2B3-0EBD-47CE-6181ECD8858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70868171-3E46-05C2-9437-BCEA02E1B8E4}"/>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284681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116" name="Body Level One…"/>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Bowl of salad with fried rice, boiled eggs and chopsticks"/>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5" name="Bowl with salmon cakes, salad and houmous "/>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6" name="Bowl of pappardelle pasta with parsley butter, roasted hazelnuts and shaved parmesan chees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bowl of salad with fried rice, boiled eggs and chopsticks"/>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Avocados and limes"/>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Presentation Title</a:t>
            </a:r>
          </a:p>
        </p:txBody>
      </p:sp>
      <p:sp>
        <p:nvSpPr>
          <p:cNvPr id="23" name="Author and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24" name="Body Level One…"/>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Bowl with salmon cakes, salad and houmous"/>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1206500" y="1270000"/>
            <a:ext cx="9779000" cy="5882273"/>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61"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62" name="Bowl of pappardelle pasta with parsley butter, roasted hazelnuts and shaved parmesan cheese"/>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1206500" y="1079500"/>
            <a:ext cx="21971000" cy="1434949"/>
          </a:xfrm>
          <a:prstGeom prst="rect">
            <a:avLst/>
          </a:prstGeom>
        </p:spPr>
        <p:txBody>
          <a:bodyPr/>
          <a:lstStyle/>
          <a:p>
            <a:r>
              <a:t>Slide Title</a:t>
            </a:r>
          </a:p>
        </p:txBody>
      </p:sp>
      <p:sp>
        <p:nvSpPr>
          <p:cNvPr id="80"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89" name="Agenda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 Subtitle</a:t>
            </a:r>
          </a:p>
        </p:txBody>
      </p:sp>
      <p:sp>
        <p:nvSpPr>
          <p:cNvPr id="90" name="Body Level One…"/>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 Topics</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4.emf"/></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4.xml"/><Relationship Id="rId5" Type="http://schemas.openxmlformats.org/officeDocument/2006/relationships/image" Target="../media/image31.emf"/><Relationship Id="rId4" Type="http://schemas.openxmlformats.org/officeDocument/2006/relationships/image" Target="../media/image30.emf"/></Relationships>
</file>

<file path=ppt/slides/_rels/slide19.xml.rels><?xml version="1.0" encoding="UTF-8" standalone="yes"?>
<Relationships xmlns="http://schemas.openxmlformats.org/package/2006/relationships"><Relationship Id="rId2" Type="http://schemas.openxmlformats.org/officeDocument/2006/relationships/hyperlink" Target="https://repository.cern/records/fpfgq-hc985"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Tom Szwarcer | University of Oxford | DRD1"/>
          <p:cNvSpPr txBox="1">
            <a:spLocks noGrp="1"/>
          </p:cNvSpPr>
          <p:nvPr>
            <p:ph type="body" idx="21"/>
          </p:nvPr>
        </p:nvSpPr>
        <p:spPr>
          <a:xfrm>
            <a:off x="1201341" y="11856720"/>
            <a:ext cx="9893380" cy="64012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a:bodyPr>
          <a:lstStyle/>
          <a:p>
            <a:r>
              <a:rPr lang="en-GB" sz="2800" noProof="0" dirty="0"/>
              <a:t>Tom Szwarcer | University of Oxford</a:t>
            </a:r>
          </a:p>
        </p:txBody>
      </p:sp>
      <p:sp>
        <p:nvSpPr>
          <p:cNvPr id="152" name="Space charge effects in simulations of large avalanche dynamics"/>
          <p:cNvSpPr txBox="1">
            <a:spLocks noGrp="1"/>
          </p:cNvSpPr>
          <p:nvPr>
            <p:ph type="ctrTitle"/>
          </p:nvPr>
        </p:nvSpPr>
        <p:spPr>
          <a:xfrm>
            <a:off x="1206498" y="3228896"/>
            <a:ext cx="21971004" cy="4648201"/>
          </a:xfrm>
          <a:prstGeom prst="rect">
            <a:avLst/>
          </a:prstGeom>
        </p:spPr>
        <p:txBody>
          <a:bodyPr/>
          <a:lstStyle>
            <a:lvl1pPr>
              <a:defRPr sz="8800" spc="-176"/>
            </a:lvl1pPr>
          </a:lstStyle>
          <a:p>
            <a:pPr algn="ctr"/>
            <a:r>
              <a:rPr lang="en-GB" noProof="0" dirty="0"/>
              <a:t>Space-charge effects in simulations of large avalanche dynamics</a:t>
            </a:r>
          </a:p>
        </p:txBody>
      </p:sp>
      <p:sp>
        <p:nvSpPr>
          <p:cNvPr id="2" name="Tom Szwarcer | University of Oxford | DRD1">
            <a:extLst>
              <a:ext uri="{FF2B5EF4-FFF2-40B4-BE49-F238E27FC236}">
                <a16:creationId xmlns:a16="http://schemas.microsoft.com/office/drawing/2014/main" id="{87473260-FE6C-BB84-CD4B-53FCD0910FE9}"/>
              </a:ext>
            </a:extLst>
          </p:cNvPr>
          <p:cNvSpPr txBox="1">
            <a:spLocks/>
          </p:cNvSpPr>
          <p:nvPr/>
        </p:nvSpPr>
        <p:spPr>
          <a:xfrm>
            <a:off x="12570460" y="11856719"/>
            <a:ext cx="10607040" cy="6401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tIns="45719" rIns="45719" bIns="45719">
            <a:normAutofit/>
          </a:bodyPr>
          <a:lstStyle>
            <a:lvl1pPr marL="0" marR="0" indent="0" algn="l" defTabSz="825500" rtl="0" latinLnBrk="0">
              <a:lnSpc>
                <a:spcPct val="100000"/>
              </a:lnSpc>
              <a:spcBef>
                <a:spcPts val="0"/>
              </a:spcBef>
              <a:spcAft>
                <a:spcPts val="0"/>
              </a:spcAft>
              <a:buClrTx/>
              <a:buSzTx/>
              <a:buFontTx/>
              <a:buNone/>
              <a:tabLst/>
              <a:defRPr sz="3600" b="1"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algn="r" hangingPunct="1"/>
            <a:r>
              <a:rPr lang="en-GB" sz="2800" dirty="0"/>
              <a:t>Supervisors: </a:t>
            </a:r>
            <a:r>
              <a:rPr lang="en-GB" sz="2800" dirty="0" err="1"/>
              <a:t>Djunes</a:t>
            </a:r>
            <a:r>
              <a:rPr lang="en-GB" sz="2800" dirty="0"/>
              <a:t> Janssens, Heinrich Schindler</a:t>
            </a:r>
          </a:p>
        </p:txBody>
      </p:sp>
      <p:pic>
        <p:nvPicPr>
          <p:cNvPr id="1026" name="Picture 2">
            <a:extLst>
              <a:ext uri="{FF2B5EF4-FFF2-40B4-BE49-F238E27FC236}">
                <a16:creationId xmlns:a16="http://schemas.microsoft.com/office/drawing/2014/main" id="{EF5E0198-B49F-71F0-52CD-10A927B5F9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938" y="239737"/>
            <a:ext cx="6273800" cy="144643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E955C417-F4B5-8173-90F7-2AB1C7C494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73980" y="86655"/>
            <a:ext cx="62738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EFC3EC2C-37B1-737A-2CF7-A5C3A15236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65629" y="86655"/>
            <a:ext cx="5452741" cy="1839255"/>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7CF18F-5E05-2A7E-73CC-89FB3DD455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3F3283-D91D-334F-972E-A1FA9A238DEF}"/>
              </a:ext>
            </a:extLst>
          </p:cNvPr>
          <p:cNvSpPr>
            <a:spLocks noGrp="1"/>
          </p:cNvSpPr>
          <p:nvPr>
            <p:ph type="title"/>
          </p:nvPr>
        </p:nvSpPr>
        <p:spPr/>
        <p:txBody>
          <a:bodyPr/>
          <a:lstStyle/>
          <a:p>
            <a:r>
              <a:rPr lang="en-GB" dirty="0"/>
              <a:t>Simulating with </a:t>
            </a:r>
            <a:r>
              <a:rPr lang="en-GB" dirty="0" err="1"/>
              <a:t>ComponentChargedRing</a:t>
            </a:r>
            <a:endParaRPr lang="en-GB" dirty="0"/>
          </a:p>
        </p:txBody>
      </p:sp>
      <p:sp>
        <p:nvSpPr>
          <p:cNvPr id="4" name="Text Placeholder 3">
            <a:extLst>
              <a:ext uri="{FF2B5EF4-FFF2-40B4-BE49-F238E27FC236}">
                <a16:creationId xmlns:a16="http://schemas.microsoft.com/office/drawing/2014/main" id="{21C02465-28EC-3C77-CF0E-FD9A65C6A852}"/>
              </a:ext>
            </a:extLst>
          </p:cNvPr>
          <p:cNvSpPr>
            <a:spLocks noGrp="1"/>
          </p:cNvSpPr>
          <p:nvPr>
            <p:ph type="body" idx="1"/>
          </p:nvPr>
        </p:nvSpPr>
        <p:spPr>
          <a:xfrm>
            <a:off x="1206500" y="3626204"/>
            <a:ext cx="21971000" cy="9010296"/>
          </a:xfrm>
        </p:spPr>
        <p:txBody>
          <a:bodyPr>
            <a:normAutofit/>
          </a:bodyPr>
          <a:lstStyle/>
          <a:p>
            <a:pPr marL="0" indent="0">
              <a:lnSpc>
                <a:spcPct val="100000"/>
              </a:lnSpc>
              <a:spcBef>
                <a:spcPts val="200"/>
              </a:spcBef>
              <a:buNone/>
            </a:pPr>
            <a:r>
              <a:rPr lang="en-GB" sz="4400" dirty="0"/>
              <a:t>Getting to 10</a:t>
            </a:r>
            <a:r>
              <a:rPr lang="en-GB" sz="4400" baseline="30000" dirty="0"/>
              <a:t>6</a:t>
            </a:r>
            <a:r>
              <a:rPr lang="en-GB" sz="4400" dirty="0"/>
              <a:t> ionisations takes a very long time, even when we limit the number of rings.</a:t>
            </a:r>
          </a:p>
          <a:p>
            <a:pPr marL="0" indent="0">
              <a:spcBef>
                <a:spcPts val="200"/>
              </a:spcBef>
              <a:buNone/>
            </a:pPr>
            <a:endParaRPr lang="en-GB" sz="4400" dirty="0"/>
          </a:p>
          <a:p>
            <a:pPr marL="0" indent="0">
              <a:spcBef>
                <a:spcPts val="200"/>
              </a:spcBef>
              <a:buNone/>
            </a:pPr>
            <a:endParaRPr lang="en-GB" sz="4400" dirty="0"/>
          </a:p>
          <a:p>
            <a:pPr marL="0" indent="0">
              <a:spcBef>
                <a:spcPts val="200"/>
              </a:spcBef>
              <a:buNone/>
            </a:pPr>
            <a:endParaRPr lang="en-GB" sz="4400" dirty="0"/>
          </a:p>
          <a:p>
            <a:pPr marL="0" indent="0">
              <a:spcBef>
                <a:spcPts val="200"/>
              </a:spcBef>
              <a:buNone/>
            </a:pPr>
            <a:endParaRPr lang="en-GB" sz="4400" dirty="0"/>
          </a:p>
          <a:p>
            <a:pPr marL="0" indent="0">
              <a:spcBef>
                <a:spcPts val="200"/>
              </a:spcBef>
              <a:buNone/>
            </a:pPr>
            <a:endParaRPr lang="en-GB" sz="4400" dirty="0"/>
          </a:p>
          <a:p>
            <a:pPr marL="0" indent="0">
              <a:spcBef>
                <a:spcPts val="200"/>
              </a:spcBef>
              <a:buNone/>
            </a:pPr>
            <a:endParaRPr lang="en-GB" sz="4400" dirty="0"/>
          </a:p>
          <a:p>
            <a:pPr marL="0" indent="0">
              <a:spcBef>
                <a:spcPts val="200"/>
              </a:spcBef>
              <a:buNone/>
            </a:pPr>
            <a:endParaRPr lang="en-GB" sz="4400" dirty="0"/>
          </a:p>
          <a:p>
            <a:pPr marL="0" indent="0">
              <a:spcBef>
                <a:spcPts val="200"/>
              </a:spcBef>
              <a:buNone/>
            </a:pPr>
            <a:endParaRPr lang="en-GB" sz="4400" dirty="0"/>
          </a:p>
          <a:p>
            <a:pPr marL="0" indent="0">
              <a:spcBef>
                <a:spcPts val="200"/>
              </a:spcBef>
              <a:buNone/>
            </a:pPr>
            <a:endParaRPr lang="en-GB" sz="4400" dirty="0"/>
          </a:p>
          <a:p>
            <a:pPr marL="0" indent="0">
              <a:spcBef>
                <a:spcPts val="200"/>
              </a:spcBef>
              <a:buNone/>
            </a:pPr>
            <a:endParaRPr lang="en-GB" sz="4400" dirty="0"/>
          </a:p>
          <a:p>
            <a:pPr marL="0" indent="0">
              <a:spcBef>
                <a:spcPts val="200"/>
              </a:spcBef>
              <a:buNone/>
            </a:pPr>
            <a:r>
              <a:rPr lang="en-GB" sz="4400" dirty="0"/>
              <a:t>Even with optimised code all of this adds up, and </a:t>
            </a:r>
            <a:r>
              <a:rPr lang="en-GB" sz="4400" b="1" dirty="0"/>
              <a:t>large simulations are not feasible unless we use a grid </a:t>
            </a:r>
            <a:r>
              <a:rPr lang="en-GB" sz="4400" dirty="0"/>
              <a:t>to pre-compute fields before each time window.</a:t>
            </a:r>
          </a:p>
          <a:p>
            <a:pPr marL="0" indent="0">
              <a:spcBef>
                <a:spcPts val="200"/>
              </a:spcBef>
              <a:buNone/>
            </a:pPr>
            <a:endParaRPr lang="en-GB" sz="4400" dirty="0"/>
          </a:p>
        </p:txBody>
      </p:sp>
      <p:sp>
        <p:nvSpPr>
          <p:cNvPr id="3" name="TextBox 2">
            <a:extLst>
              <a:ext uri="{FF2B5EF4-FFF2-40B4-BE49-F238E27FC236}">
                <a16:creationId xmlns:a16="http://schemas.microsoft.com/office/drawing/2014/main" id="{A6896B94-4AB0-9417-A139-4ED10304F21B}"/>
              </a:ext>
            </a:extLst>
          </p:cNvPr>
          <p:cNvSpPr txBox="1"/>
          <p:nvPr/>
        </p:nvSpPr>
        <p:spPr>
          <a:xfrm>
            <a:off x="4487273" y="5470784"/>
            <a:ext cx="15409454" cy="4580741"/>
          </a:xfrm>
          <a:prstGeom prst="rect">
            <a:avLst/>
          </a:prstGeom>
          <a:noFill/>
          <a:ln w="57150" cap="flat">
            <a:solidFill>
              <a:schemeClr val="bg2">
                <a:lumMod val="1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spcBef>
                <a:spcPts val="200"/>
              </a:spcBef>
            </a:pPr>
            <a:r>
              <a:rPr lang="en-GB" sz="3200" dirty="0">
                <a:solidFill>
                  <a:schemeClr val="bg2">
                    <a:lumMod val="10000"/>
                  </a:schemeClr>
                </a:solidFill>
              </a:rPr>
              <a:t>For each </a:t>
            </a:r>
            <a:r>
              <a:rPr lang="en-GB" sz="3200" b="1" dirty="0">
                <a:solidFill>
                  <a:schemeClr val="bg2">
                    <a:lumMod val="10000"/>
                  </a:schemeClr>
                </a:solidFill>
              </a:rPr>
              <a:t>time window</a:t>
            </a:r>
          </a:p>
          <a:p>
            <a:pPr algn="l">
              <a:spcBef>
                <a:spcPts val="200"/>
              </a:spcBef>
            </a:pPr>
            <a:r>
              <a:rPr lang="en-GB" sz="3200" dirty="0">
                <a:solidFill>
                  <a:schemeClr val="bg2">
                    <a:lumMod val="10000"/>
                  </a:schemeClr>
                </a:solidFill>
              </a:rPr>
              <a:t>    For each </a:t>
            </a:r>
            <a:r>
              <a:rPr lang="en-GB" sz="3200" b="1" dirty="0">
                <a:solidFill>
                  <a:schemeClr val="bg2">
                    <a:lumMod val="10000"/>
                  </a:schemeClr>
                </a:solidFill>
              </a:rPr>
              <a:t>electron</a:t>
            </a:r>
          </a:p>
          <a:p>
            <a:pPr algn="l">
              <a:spcBef>
                <a:spcPts val="200"/>
              </a:spcBef>
            </a:pPr>
            <a:r>
              <a:rPr lang="en-GB" sz="3200" dirty="0">
                <a:solidFill>
                  <a:schemeClr val="bg2">
                    <a:lumMod val="10000"/>
                  </a:schemeClr>
                </a:solidFill>
              </a:rPr>
              <a:t>        For each </a:t>
            </a:r>
            <a:r>
              <a:rPr lang="en-GB" sz="3200" b="1" dirty="0">
                <a:solidFill>
                  <a:schemeClr val="bg2">
                    <a:lumMod val="10000"/>
                  </a:schemeClr>
                </a:solidFill>
              </a:rPr>
              <a:t>time the field is requested</a:t>
            </a:r>
          </a:p>
          <a:p>
            <a:pPr algn="l">
              <a:spcBef>
                <a:spcPts val="200"/>
              </a:spcBef>
            </a:pPr>
            <a:r>
              <a:rPr lang="en-GB" sz="3200" dirty="0">
                <a:solidFill>
                  <a:schemeClr val="bg2">
                    <a:lumMod val="10000"/>
                  </a:schemeClr>
                </a:solidFill>
              </a:rPr>
              <a:t>	For each </a:t>
            </a:r>
            <a:r>
              <a:rPr lang="en-GB" sz="3200" b="1" dirty="0">
                <a:solidFill>
                  <a:schemeClr val="bg2">
                    <a:lumMod val="10000"/>
                  </a:schemeClr>
                </a:solidFill>
              </a:rPr>
              <a:t>ring in the simulation</a:t>
            </a:r>
          </a:p>
          <a:p>
            <a:pPr algn="l">
              <a:spcBef>
                <a:spcPts val="200"/>
              </a:spcBef>
            </a:pPr>
            <a:endParaRPr lang="en-GB" sz="2000" b="1" dirty="0">
              <a:solidFill>
                <a:schemeClr val="bg2">
                  <a:lumMod val="10000"/>
                </a:schemeClr>
              </a:solidFill>
            </a:endParaRPr>
          </a:p>
          <a:p>
            <a:pPr marL="3471863" lvl="8" indent="388938" algn="l">
              <a:spcBef>
                <a:spcPts val="200"/>
              </a:spcBef>
              <a:buFont typeface="Arial" panose="020B0604020202020204" pitchFamily="34" charset="0"/>
              <a:buChar char="•"/>
            </a:pPr>
            <a:r>
              <a:rPr lang="en-GB" sz="3200" dirty="0">
                <a:solidFill>
                  <a:schemeClr val="bg2">
                    <a:lumMod val="10000"/>
                  </a:schemeClr>
                </a:solidFill>
              </a:rPr>
              <a:t>Retrieve elliptic integral value from a huge array</a:t>
            </a:r>
          </a:p>
          <a:p>
            <a:pPr marL="3471863" lvl="8" indent="388938" algn="l">
              <a:spcBef>
                <a:spcPts val="200"/>
              </a:spcBef>
              <a:buFont typeface="Arial" panose="020B0604020202020204" pitchFamily="34" charset="0"/>
              <a:buChar char="•"/>
            </a:pPr>
            <a:r>
              <a:rPr lang="en-GB" sz="3200" dirty="0">
                <a:solidFill>
                  <a:schemeClr val="bg2">
                    <a:lumMod val="10000"/>
                  </a:schemeClr>
                </a:solidFill>
              </a:rPr>
              <a:t>Perform multiple operations on it to get the correct field</a:t>
            </a:r>
          </a:p>
          <a:p>
            <a:pPr marL="3471863" lvl="8" indent="388938" algn="l">
              <a:spcBef>
                <a:spcPts val="200"/>
              </a:spcBef>
              <a:buFont typeface="Arial" panose="020B0604020202020204" pitchFamily="34" charset="0"/>
              <a:buChar char="•"/>
            </a:pPr>
            <a:r>
              <a:rPr lang="en-GB" sz="3200" dirty="0">
                <a:solidFill>
                  <a:schemeClr val="bg2">
                    <a:lumMod val="10000"/>
                  </a:schemeClr>
                </a:solidFill>
              </a:rPr>
              <a:t>Handle any divergences</a:t>
            </a:r>
          </a:p>
          <a:p>
            <a:pPr marL="3471863" lvl="8" indent="388938" algn="l">
              <a:spcBef>
                <a:spcPts val="200"/>
              </a:spcBef>
              <a:buFont typeface="Arial" panose="020B0604020202020204" pitchFamily="34" charset="0"/>
              <a:buChar char="•"/>
            </a:pPr>
            <a:r>
              <a:rPr lang="en-GB" sz="3200" dirty="0">
                <a:solidFill>
                  <a:schemeClr val="bg2">
                    <a:lumMod val="10000"/>
                  </a:schemeClr>
                </a:solidFill>
              </a:rPr>
              <a:t>Check if the ring should be treated as an on-axis point charge</a:t>
            </a:r>
          </a:p>
        </p:txBody>
      </p:sp>
      <p:sp>
        <p:nvSpPr>
          <p:cNvPr id="5" name="Slide Number Placeholder 4">
            <a:extLst>
              <a:ext uri="{FF2B5EF4-FFF2-40B4-BE49-F238E27FC236}">
                <a16:creationId xmlns:a16="http://schemas.microsoft.com/office/drawing/2014/main" id="{EF94CB5A-CB22-B26F-87CC-07F999A1AC97}"/>
              </a:ext>
            </a:extLst>
          </p:cNvPr>
          <p:cNvSpPr>
            <a:spLocks noGrp="1"/>
          </p:cNvSpPr>
          <p:nvPr>
            <p:ph type="sldNum" sz="quarter" idx="2"/>
          </p:nvPr>
        </p:nvSpPr>
        <p:spPr>
          <a:xfrm>
            <a:off x="12001499" y="13080999"/>
            <a:ext cx="368505" cy="374600"/>
          </a:xfrm>
        </p:spPr>
        <p:txBody>
          <a:bodyPr/>
          <a:lstStyle/>
          <a:p>
            <a:fld id="{86CB4B4D-7CA3-9044-876B-883B54F8677D}" type="slidenum">
              <a:rPr lang="en-GB" smtClean="0"/>
              <a:t>10</a:t>
            </a:fld>
            <a:endParaRPr lang="en-GB"/>
          </a:p>
        </p:txBody>
      </p:sp>
    </p:spTree>
    <p:extLst>
      <p:ext uri="{BB962C8B-B14F-4D97-AF65-F5344CB8AC3E}">
        <p14:creationId xmlns:p14="http://schemas.microsoft.com/office/powerpoint/2010/main" val="100836554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863E6-4281-39FD-ABBF-3EDB94E56BEB}"/>
              </a:ext>
            </a:extLst>
          </p:cNvPr>
          <p:cNvSpPr>
            <a:spLocks noGrp="1"/>
          </p:cNvSpPr>
          <p:nvPr>
            <p:ph type="title"/>
          </p:nvPr>
        </p:nvSpPr>
        <p:spPr>
          <a:xfrm>
            <a:off x="1206499" y="1079500"/>
            <a:ext cx="16211551" cy="604640"/>
          </a:xfrm>
        </p:spPr>
        <p:txBody>
          <a:bodyPr>
            <a:normAutofit fontScale="90000"/>
          </a:bodyPr>
          <a:lstStyle/>
          <a:p>
            <a:r>
              <a:rPr lang="en-GB" sz="5400" dirty="0"/>
              <a:t>The grid-based approach in microscopic simulations</a:t>
            </a:r>
          </a:p>
        </p:txBody>
      </p:sp>
      <p:sp>
        <p:nvSpPr>
          <p:cNvPr id="5" name="Slide Number Placeholder 4">
            <a:extLst>
              <a:ext uri="{FF2B5EF4-FFF2-40B4-BE49-F238E27FC236}">
                <a16:creationId xmlns:a16="http://schemas.microsoft.com/office/drawing/2014/main" id="{4A558FBD-697D-6135-1E14-EC9D8DF78BCD}"/>
              </a:ext>
            </a:extLst>
          </p:cNvPr>
          <p:cNvSpPr>
            <a:spLocks noGrp="1"/>
          </p:cNvSpPr>
          <p:nvPr>
            <p:ph type="sldNum" sz="quarter" idx="2"/>
          </p:nvPr>
        </p:nvSpPr>
        <p:spPr/>
        <p:txBody>
          <a:bodyPr/>
          <a:lstStyle/>
          <a:p>
            <a:fld id="{86CB4B4D-7CA3-9044-876B-883B54F8677D}" type="slidenum">
              <a:rPr lang="en-GB" smtClean="0"/>
              <a:t>11</a:t>
            </a:fld>
            <a:endParaRPr lang="en-GB"/>
          </a:p>
        </p:txBody>
      </p:sp>
      <p:grpSp>
        <p:nvGrpSpPr>
          <p:cNvPr id="3" name="Group 2">
            <a:extLst>
              <a:ext uri="{FF2B5EF4-FFF2-40B4-BE49-F238E27FC236}">
                <a16:creationId xmlns:a16="http://schemas.microsoft.com/office/drawing/2014/main" id="{32715D80-C2EF-D9C4-382A-E421D4E521D8}"/>
              </a:ext>
            </a:extLst>
          </p:cNvPr>
          <p:cNvGrpSpPr/>
          <p:nvPr/>
        </p:nvGrpSpPr>
        <p:grpSpPr>
          <a:xfrm>
            <a:off x="1645987" y="2264442"/>
            <a:ext cx="22343566" cy="11166228"/>
            <a:chOff x="1645987" y="2264442"/>
            <a:chExt cx="22343566" cy="11166228"/>
          </a:xfrm>
        </p:grpSpPr>
        <p:grpSp>
          <p:nvGrpSpPr>
            <p:cNvPr id="25" name="Group 24">
              <a:extLst>
                <a:ext uri="{FF2B5EF4-FFF2-40B4-BE49-F238E27FC236}">
                  <a16:creationId xmlns:a16="http://schemas.microsoft.com/office/drawing/2014/main" id="{1CB2549E-CB0C-2EA8-B528-E1AA99915DB0}"/>
                </a:ext>
              </a:extLst>
            </p:cNvPr>
            <p:cNvGrpSpPr/>
            <p:nvPr/>
          </p:nvGrpSpPr>
          <p:grpSpPr>
            <a:xfrm>
              <a:off x="1645987" y="2783959"/>
              <a:ext cx="3924300" cy="4563896"/>
              <a:chOff x="1206500" y="2826954"/>
              <a:chExt cx="3924300" cy="4563896"/>
            </a:xfrm>
          </p:grpSpPr>
          <p:pic>
            <p:nvPicPr>
              <p:cNvPr id="13" name="Picture 12">
                <a:extLst>
                  <a:ext uri="{FF2B5EF4-FFF2-40B4-BE49-F238E27FC236}">
                    <a16:creationId xmlns:a16="http://schemas.microsoft.com/office/drawing/2014/main" id="{B4CCE720-8990-840F-F553-D5D534547DD5}"/>
                  </a:ext>
                </a:extLst>
              </p:cNvPr>
              <p:cNvPicPr>
                <a:picLocks noChangeAspect="1"/>
              </p:cNvPicPr>
              <p:nvPr/>
            </p:nvPicPr>
            <p:blipFill>
              <a:blip r:embed="rId3"/>
              <a:stretch>
                <a:fillRect/>
              </a:stretch>
            </p:blipFill>
            <p:spPr>
              <a:xfrm>
                <a:off x="1206500" y="3377650"/>
                <a:ext cx="3924300" cy="4013200"/>
              </a:xfrm>
              <a:prstGeom prst="rect">
                <a:avLst/>
              </a:prstGeom>
            </p:spPr>
          </p:pic>
          <p:sp>
            <p:nvSpPr>
              <p:cNvPr id="17" name="TextBox 16">
                <a:extLst>
                  <a:ext uri="{FF2B5EF4-FFF2-40B4-BE49-F238E27FC236}">
                    <a16:creationId xmlns:a16="http://schemas.microsoft.com/office/drawing/2014/main" id="{2C65C147-19D8-9FA9-40E3-ECFB554F575F}"/>
                  </a:ext>
                </a:extLst>
              </p:cNvPr>
              <p:cNvSpPr txBox="1"/>
              <p:nvPr/>
            </p:nvSpPr>
            <p:spPr>
              <a:xfrm>
                <a:off x="2350501" y="2826954"/>
                <a:ext cx="1917032" cy="471924"/>
              </a:xfrm>
              <a:prstGeom prst="rect">
                <a:avLst/>
              </a:prstGeom>
              <a:solidFill>
                <a:srgbClr val="C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GB" sz="2400" b="1" i="0" u="none" strike="noStrike" cap="none" spc="0" normalizeH="0" baseline="0" dirty="0">
                    <a:ln>
                      <a:noFill/>
                    </a:ln>
                    <a:solidFill>
                      <a:schemeClr val="bg1"/>
                    </a:solidFill>
                    <a:effectLst/>
                    <a:uFillTx/>
                    <a:latin typeface="+mn-lt"/>
                    <a:ea typeface="+mn-ea"/>
                    <a:cs typeface="+mn-cs"/>
                    <a:sym typeface="Helvetica Neue"/>
                  </a:rPr>
                  <a:t>Local field</a:t>
                </a:r>
              </a:p>
            </p:txBody>
          </p:sp>
        </p:grpSp>
        <p:pic>
          <p:nvPicPr>
            <p:cNvPr id="18" name="Picture 17">
              <a:extLst>
                <a:ext uri="{FF2B5EF4-FFF2-40B4-BE49-F238E27FC236}">
                  <a16:creationId xmlns:a16="http://schemas.microsoft.com/office/drawing/2014/main" id="{14B8B3AF-D651-751E-56AA-2022135DF3F2}"/>
                </a:ext>
              </a:extLst>
            </p:cNvPr>
            <p:cNvPicPr>
              <a:picLocks noChangeAspect="1"/>
            </p:cNvPicPr>
            <p:nvPr/>
          </p:nvPicPr>
          <p:blipFill>
            <a:blip r:embed="rId4"/>
            <a:stretch>
              <a:fillRect/>
            </a:stretch>
          </p:blipFill>
          <p:spPr>
            <a:xfrm>
              <a:off x="9239584" y="3347355"/>
              <a:ext cx="3924300" cy="4000500"/>
            </a:xfrm>
            <a:prstGeom prst="rect">
              <a:avLst/>
            </a:prstGeom>
          </p:spPr>
        </p:pic>
        <p:grpSp>
          <p:nvGrpSpPr>
            <p:cNvPr id="24" name="Group 23">
              <a:extLst>
                <a:ext uri="{FF2B5EF4-FFF2-40B4-BE49-F238E27FC236}">
                  <a16:creationId xmlns:a16="http://schemas.microsoft.com/office/drawing/2014/main" id="{136C8FD2-43BE-1E04-84C2-86AF5197D142}"/>
                </a:ext>
              </a:extLst>
            </p:cNvPr>
            <p:cNvGrpSpPr/>
            <p:nvPr/>
          </p:nvGrpSpPr>
          <p:grpSpPr>
            <a:xfrm>
              <a:off x="16833181" y="2264442"/>
              <a:ext cx="3708400" cy="5083413"/>
              <a:chOff x="12744114" y="2416389"/>
              <a:chExt cx="3708400" cy="5083413"/>
            </a:xfrm>
          </p:grpSpPr>
          <p:sp>
            <p:nvSpPr>
              <p:cNvPr id="20" name="TextBox 19">
                <a:extLst>
                  <a:ext uri="{FF2B5EF4-FFF2-40B4-BE49-F238E27FC236}">
                    <a16:creationId xmlns:a16="http://schemas.microsoft.com/office/drawing/2014/main" id="{A5E9481A-6B8E-74AC-B785-50DAA2455719}"/>
                  </a:ext>
                </a:extLst>
              </p:cNvPr>
              <p:cNvSpPr txBox="1"/>
              <p:nvPr/>
            </p:nvSpPr>
            <p:spPr>
              <a:xfrm>
                <a:off x="13328983" y="2416389"/>
                <a:ext cx="2538663" cy="841256"/>
              </a:xfrm>
              <a:prstGeom prst="rect">
                <a:avLst/>
              </a:prstGeom>
              <a:solidFill>
                <a:srgbClr val="00B0F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GB" sz="2400" b="1" i="0" u="none" strike="noStrike" cap="none" spc="0" normalizeH="0" baseline="0" dirty="0">
                    <a:ln>
                      <a:noFill/>
                    </a:ln>
                    <a:solidFill>
                      <a:schemeClr val="bg1"/>
                    </a:solidFill>
                    <a:effectLst/>
                    <a:uFillTx/>
                    <a:latin typeface="+mn-lt"/>
                    <a:ea typeface="+mn-ea"/>
                    <a:cs typeface="+mn-cs"/>
                    <a:sym typeface="Helvetica Neue"/>
                  </a:rPr>
                  <a:t>Background field</a:t>
                </a:r>
              </a:p>
            </p:txBody>
          </p:sp>
          <p:pic>
            <p:nvPicPr>
              <p:cNvPr id="21" name="Picture 20">
                <a:extLst>
                  <a:ext uri="{FF2B5EF4-FFF2-40B4-BE49-F238E27FC236}">
                    <a16:creationId xmlns:a16="http://schemas.microsoft.com/office/drawing/2014/main" id="{DA44FF9F-4666-58CF-5166-49DA126FCEDD}"/>
                  </a:ext>
                </a:extLst>
              </p:cNvPr>
              <p:cNvPicPr>
                <a:picLocks noChangeAspect="1"/>
              </p:cNvPicPr>
              <p:nvPr/>
            </p:nvPicPr>
            <p:blipFill>
              <a:blip r:embed="rId5"/>
              <a:stretch>
                <a:fillRect/>
              </a:stretch>
            </p:blipFill>
            <p:spPr>
              <a:xfrm>
                <a:off x="12744114" y="3486602"/>
                <a:ext cx="3708400" cy="4013200"/>
              </a:xfrm>
              <a:prstGeom prst="rect">
                <a:avLst/>
              </a:prstGeom>
            </p:spPr>
          </p:pic>
        </p:grpSp>
        <p:pic>
          <p:nvPicPr>
            <p:cNvPr id="22" name="Picture 21">
              <a:extLst>
                <a:ext uri="{FF2B5EF4-FFF2-40B4-BE49-F238E27FC236}">
                  <a16:creationId xmlns:a16="http://schemas.microsoft.com/office/drawing/2014/main" id="{355DE3FE-9C6F-B708-AEBC-4F0D8370F5AE}"/>
                </a:ext>
              </a:extLst>
            </p:cNvPr>
            <p:cNvPicPr>
              <a:picLocks noChangeAspect="1"/>
            </p:cNvPicPr>
            <p:nvPr/>
          </p:nvPicPr>
          <p:blipFill>
            <a:blip r:embed="rId6"/>
            <a:stretch>
              <a:fillRect/>
            </a:stretch>
          </p:blipFill>
          <p:spPr>
            <a:xfrm>
              <a:off x="1849187" y="8998370"/>
              <a:ext cx="3517900" cy="4432300"/>
            </a:xfrm>
            <a:prstGeom prst="rect">
              <a:avLst/>
            </a:prstGeom>
          </p:spPr>
        </p:pic>
        <p:pic>
          <p:nvPicPr>
            <p:cNvPr id="23" name="Picture 22">
              <a:extLst>
                <a:ext uri="{FF2B5EF4-FFF2-40B4-BE49-F238E27FC236}">
                  <a16:creationId xmlns:a16="http://schemas.microsoft.com/office/drawing/2014/main" id="{1B77AD40-E6F6-3F63-8E79-6984EB76D869}"/>
                </a:ext>
              </a:extLst>
            </p:cNvPr>
            <p:cNvPicPr>
              <a:picLocks noChangeAspect="1"/>
            </p:cNvPicPr>
            <p:nvPr/>
          </p:nvPicPr>
          <p:blipFill>
            <a:blip r:embed="rId7"/>
            <a:stretch>
              <a:fillRect/>
            </a:stretch>
          </p:blipFill>
          <p:spPr>
            <a:xfrm>
              <a:off x="9239584" y="8650874"/>
              <a:ext cx="3924300" cy="4000500"/>
            </a:xfrm>
            <a:prstGeom prst="rect">
              <a:avLst/>
            </a:prstGeom>
          </p:spPr>
        </p:pic>
        <p:sp>
          <p:nvSpPr>
            <p:cNvPr id="26" name="TextBox 25">
              <a:extLst>
                <a:ext uri="{FF2B5EF4-FFF2-40B4-BE49-F238E27FC236}">
                  <a16:creationId xmlns:a16="http://schemas.microsoft.com/office/drawing/2014/main" id="{3C2084B7-A897-E86D-0EDC-1FE60BC4E97B}"/>
                </a:ext>
              </a:extLst>
            </p:cNvPr>
            <p:cNvSpPr txBox="1"/>
            <p:nvPr/>
          </p:nvSpPr>
          <p:spPr>
            <a:xfrm>
              <a:off x="5995403" y="4476835"/>
              <a:ext cx="2526631" cy="19492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GB" b="1" dirty="0">
                  <a:solidFill>
                    <a:schemeClr val="bg2">
                      <a:lumMod val="10000"/>
                    </a:schemeClr>
                  </a:solidFill>
                </a:rPr>
                <a:t>1. Calculate field on the grid nodes from the distribution of charges</a:t>
              </a:r>
              <a:endParaRPr kumimoji="0" lang="en-GB" sz="2400" b="1" i="0" u="none" strike="noStrike" cap="none" spc="0" normalizeH="0" baseline="0" dirty="0">
                <a:ln>
                  <a:noFill/>
                </a:ln>
                <a:solidFill>
                  <a:schemeClr val="bg2">
                    <a:lumMod val="10000"/>
                  </a:schemeClr>
                </a:solidFill>
                <a:effectLst/>
                <a:uFillTx/>
                <a:latin typeface="+mn-lt"/>
                <a:ea typeface="+mn-ea"/>
                <a:cs typeface="+mn-cs"/>
                <a:sym typeface="Helvetica Neue"/>
              </a:endParaRPr>
            </a:p>
          </p:txBody>
        </p:sp>
        <p:sp>
          <p:nvSpPr>
            <p:cNvPr id="27" name="TextBox 26">
              <a:extLst>
                <a:ext uri="{FF2B5EF4-FFF2-40B4-BE49-F238E27FC236}">
                  <a16:creationId xmlns:a16="http://schemas.microsoft.com/office/drawing/2014/main" id="{950EFA82-C2F5-1C7E-E97B-95012B93CC3E}"/>
                </a:ext>
              </a:extLst>
            </p:cNvPr>
            <p:cNvSpPr txBox="1"/>
            <p:nvPr/>
          </p:nvSpPr>
          <p:spPr>
            <a:xfrm>
              <a:off x="13623424" y="4107504"/>
              <a:ext cx="2526631" cy="26879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GB" b="1" dirty="0">
                  <a:solidFill>
                    <a:schemeClr val="bg2">
                      <a:lumMod val="10000"/>
                    </a:schemeClr>
                  </a:solidFill>
                </a:rPr>
                <a:t>2. Find the local field at a charge’s position by interpolating the field from the nearest nodes</a:t>
              </a:r>
              <a:endParaRPr kumimoji="0" lang="en-GB" sz="2400" b="1" i="0" u="none" strike="noStrike" cap="none" spc="0" normalizeH="0" baseline="0" dirty="0">
                <a:ln>
                  <a:noFill/>
                </a:ln>
                <a:solidFill>
                  <a:schemeClr val="bg2">
                    <a:lumMod val="10000"/>
                  </a:schemeClr>
                </a:solidFill>
                <a:effectLst/>
                <a:uFillTx/>
                <a:latin typeface="+mn-lt"/>
                <a:ea typeface="+mn-ea"/>
                <a:cs typeface="+mn-cs"/>
                <a:sym typeface="Helvetica Neue"/>
              </a:endParaRPr>
            </a:p>
          </p:txBody>
        </p:sp>
        <p:sp>
          <p:nvSpPr>
            <p:cNvPr id="28" name="TextBox 27">
              <a:extLst>
                <a:ext uri="{FF2B5EF4-FFF2-40B4-BE49-F238E27FC236}">
                  <a16:creationId xmlns:a16="http://schemas.microsoft.com/office/drawing/2014/main" id="{DC781620-19F3-8635-4591-0AE70FCFF010}"/>
                </a:ext>
              </a:extLst>
            </p:cNvPr>
            <p:cNvSpPr txBox="1"/>
            <p:nvPr/>
          </p:nvSpPr>
          <p:spPr>
            <a:xfrm>
              <a:off x="21058940" y="4476835"/>
              <a:ext cx="2526631" cy="19492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GB" b="1" dirty="0">
                  <a:solidFill>
                    <a:schemeClr val="bg2">
                      <a:lumMod val="10000"/>
                    </a:schemeClr>
                  </a:solidFill>
                </a:rPr>
                <a:t>3. Add this to the background field at the charge’s position</a:t>
              </a:r>
              <a:endParaRPr kumimoji="0" lang="en-GB" sz="2400" b="1" i="0" u="none" strike="noStrike" cap="none" spc="0" normalizeH="0" baseline="0" dirty="0">
                <a:ln>
                  <a:noFill/>
                </a:ln>
                <a:solidFill>
                  <a:schemeClr val="bg2">
                    <a:lumMod val="10000"/>
                  </a:schemeClr>
                </a:solidFill>
                <a:effectLst/>
                <a:uFillTx/>
                <a:latin typeface="+mn-lt"/>
                <a:ea typeface="+mn-ea"/>
                <a:cs typeface="+mn-cs"/>
                <a:sym typeface="Helvetica Neue"/>
              </a:endParaRPr>
            </a:p>
          </p:txBody>
        </p:sp>
        <p:sp>
          <p:nvSpPr>
            <p:cNvPr id="29" name="TextBox 28">
              <a:extLst>
                <a:ext uri="{FF2B5EF4-FFF2-40B4-BE49-F238E27FC236}">
                  <a16:creationId xmlns:a16="http://schemas.microsoft.com/office/drawing/2014/main" id="{EF473F43-8917-B155-85A5-DC9796AC9FC5}"/>
                </a:ext>
              </a:extLst>
            </p:cNvPr>
            <p:cNvSpPr txBox="1"/>
            <p:nvPr/>
          </p:nvSpPr>
          <p:spPr>
            <a:xfrm>
              <a:off x="5995403" y="9946804"/>
              <a:ext cx="2526631"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GB" b="1" dirty="0">
                  <a:solidFill>
                    <a:schemeClr val="bg2">
                      <a:lumMod val="10000"/>
                    </a:schemeClr>
                  </a:solidFill>
                </a:rPr>
                <a:t>4. Drift the charge in the presence of these fields</a:t>
              </a:r>
              <a:endParaRPr kumimoji="0" lang="en-GB" sz="2400" b="1" i="0" u="none" strike="noStrike" cap="none" spc="0" normalizeH="0" baseline="0" dirty="0">
                <a:ln>
                  <a:noFill/>
                </a:ln>
                <a:solidFill>
                  <a:schemeClr val="bg2">
                    <a:lumMod val="10000"/>
                  </a:schemeClr>
                </a:solidFill>
                <a:effectLst/>
                <a:uFillTx/>
                <a:latin typeface="+mn-lt"/>
                <a:ea typeface="+mn-ea"/>
                <a:cs typeface="+mn-cs"/>
                <a:sym typeface="Helvetica Neue"/>
              </a:endParaRPr>
            </a:p>
          </p:txBody>
        </p:sp>
        <p:sp>
          <p:nvSpPr>
            <p:cNvPr id="30" name="TextBox 29">
              <a:extLst>
                <a:ext uri="{FF2B5EF4-FFF2-40B4-BE49-F238E27FC236}">
                  <a16:creationId xmlns:a16="http://schemas.microsoft.com/office/drawing/2014/main" id="{21FD8CA6-62CC-F68A-1B6D-28C50D36C44B}"/>
                </a:ext>
              </a:extLst>
            </p:cNvPr>
            <p:cNvSpPr txBox="1"/>
            <p:nvPr/>
          </p:nvSpPr>
          <p:spPr>
            <a:xfrm>
              <a:off x="13791866" y="10251786"/>
              <a:ext cx="2526631"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GB" b="1" dirty="0">
                  <a:solidFill>
                    <a:schemeClr val="bg2">
                      <a:lumMod val="10000"/>
                    </a:schemeClr>
                  </a:solidFill>
                </a:rPr>
                <a:t>5. Repeat from step 2 for the other charges</a:t>
              </a:r>
              <a:endParaRPr kumimoji="0" lang="en-GB" sz="2400" b="1" i="0" u="none" strike="noStrike" cap="none" spc="0" normalizeH="0" baseline="0" dirty="0">
                <a:ln>
                  <a:noFill/>
                </a:ln>
                <a:solidFill>
                  <a:schemeClr val="bg2">
                    <a:lumMod val="10000"/>
                  </a:schemeClr>
                </a:solidFill>
                <a:effectLst/>
                <a:uFillTx/>
                <a:latin typeface="+mn-lt"/>
                <a:ea typeface="+mn-ea"/>
                <a:cs typeface="+mn-cs"/>
                <a:sym typeface="Helvetica Neue"/>
              </a:endParaRPr>
            </a:p>
          </p:txBody>
        </p:sp>
        <p:pic>
          <p:nvPicPr>
            <p:cNvPr id="34" name="Picture 33">
              <a:extLst>
                <a:ext uri="{FF2B5EF4-FFF2-40B4-BE49-F238E27FC236}">
                  <a16:creationId xmlns:a16="http://schemas.microsoft.com/office/drawing/2014/main" id="{325C8FE2-A0BE-5BC1-C295-359E9B2AFF98}"/>
                </a:ext>
              </a:extLst>
            </p:cNvPr>
            <p:cNvPicPr>
              <a:picLocks noChangeAspect="1"/>
            </p:cNvPicPr>
            <p:nvPr/>
          </p:nvPicPr>
          <p:blipFill>
            <a:blip r:embed="rId8"/>
            <a:stretch>
              <a:fillRect/>
            </a:stretch>
          </p:blipFill>
          <p:spPr>
            <a:xfrm>
              <a:off x="16699831" y="8650874"/>
              <a:ext cx="3975100" cy="4000500"/>
            </a:xfrm>
            <a:prstGeom prst="rect">
              <a:avLst/>
            </a:prstGeom>
          </p:spPr>
        </p:pic>
        <p:sp>
          <p:nvSpPr>
            <p:cNvPr id="35" name="TextBox 34">
              <a:extLst>
                <a:ext uri="{FF2B5EF4-FFF2-40B4-BE49-F238E27FC236}">
                  <a16:creationId xmlns:a16="http://schemas.microsoft.com/office/drawing/2014/main" id="{372D914E-2860-02EB-4452-7CE0CF891B3D}"/>
                </a:ext>
              </a:extLst>
            </p:cNvPr>
            <p:cNvSpPr txBox="1"/>
            <p:nvPr/>
          </p:nvSpPr>
          <p:spPr>
            <a:xfrm>
              <a:off x="17728865" y="8098052"/>
              <a:ext cx="1917032" cy="471924"/>
            </a:xfrm>
            <a:prstGeom prst="rect">
              <a:avLst/>
            </a:prstGeom>
            <a:solidFill>
              <a:srgbClr val="C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GB" sz="2400" b="1" i="0" u="none" strike="noStrike" cap="none" spc="0" normalizeH="0" baseline="0" dirty="0">
                  <a:ln>
                    <a:noFill/>
                  </a:ln>
                  <a:solidFill>
                    <a:schemeClr val="bg1"/>
                  </a:solidFill>
                  <a:effectLst/>
                  <a:uFillTx/>
                  <a:latin typeface="+mn-lt"/>
                  <a:ea typeface="+mn-ea"/>
                  <a:cs typeface="+mn-cs"/>
                  <a:sym typeface="Helvetica Neue"/>
                </a:rPr>
                <a:t>Local field</a:t>
              </a:r>
            </a:p>
          </p:txBody>
        </p:sp>
        <p:sp>
          <p:nvSpPr>
            <p:cNvPr id="36" name="TextBox 35">
              <a:extLst>
                <a:ext uri="{FF2B5EF4-FFF2-40B4-BE49-F238E27FC236}">
                  <a16:creationId xmlns:a16="http://schemas.microsoft.com/office/drawing/2014/main" id="{13BB863B-E65B-F4B0-CAF4-16ABC264864E}"/>
                </a:ext>
              </a:extLst>
            </p:cNvPr>
            <p:cNvSpPr txBox="1"/>
            <p:nvPr/>
          </p:nvSpPr>
          <p:spPr>
            <a:xfrm>
              <a:off x="21056109" y="9563417"/>
              <a:ext cx="2933444" cy="23185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GB" b="1" dirty="0">
                  <a:solidFill>
                    <a:schemeClr val="bg2">
                      <a:lumMod val="10000"/>
                    </a:schemeClr>
                  </a:solidFill>
                </a:rPr>
                <a:t>6. When all charges have been drifted, recalculate the field for the resulting charge distribution</a:t>
              </a:r>
              <a:endParaRPr kumimoji="0" lang="en-GB" sz="2400" b="1" i="0" u="none" strike="noStrike" cap="none" spc="0" normalizeH="0" baseline="0" dirty="0">
                <a:ln>
                  <a:noFill/>
                </a:ln>
                <a:solidFill>
                  <a:schemeClr val="bg2">
                    <a:lumMod val="10000"/>
                  </a:schemeClr>
                </a:solidFill>
                <a:effectLst/>
                <a:uFillTx/>
                <a:latin typeface="+mn-lt"/>
                <a:ea typeface="+mn-ea"/>
                <a:cs typeface="+mn-cs"/>
                <a:sym typeface="Helvetica Neue"/>
              </a:endParaRPr>
            </a:p>
          </p:txBody>
        </p:sp>
      </p:grpSp>
    </p:spTree>
    <p:extLst>
      <p:ext uri="{BB962C8B-B14F-4D97-AF65-F5344CB8AC3E}">
        <p14:creationId xmlns:p14="http://schemas.microsoft.com/office/powerpoint/2010/main" val="3302537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D192C-257C-15CC-8010-4DBEE6C03586}"/>
              </a:ext>
            </a:extLst>
          </p:cNvPr>
          <p:cNvSpPr>
            <a:spLocks noGrp="1"/>
          </p:cNvSpPr>
          <p:nvPr>
            <p:ph type="title"/>
          </p:nvPr>
        </p:nvSpPr>
        <p:spPr/>
        <p:txBody>
          <a:bodyPr/>
          <a:lstStyle/>
          <a:p>
            <a:r>
              <a:rPr lang="en-GB" dirty="0"/>
              <a:t>Grid-based approach</a:t>
            </a:r>
          </a:p>
        </p:txBody>
      </p:sp>
      <p:sp>
        <p:nvSpPr>
          <p:cNvPr id="4" name="Text Placeholder 3">
            <a:extLst>
              <a:ext uri="{FF2B5EF4-FFF2-40B4-BE49-F238E27FC236}">
                <a16:creationId xmlns:a16="http://schemas.microsoft.com/office/drawing/2014/main" id="{4F1C5832-CD16-AA40-CAC6-00C236B45CD7}"/>
              </a:ext>
            </a:extLst>
          </p:cNvPr>
          <p:cNvSpPr>
            <a:spLocks noGrp="1"/>
          </p:cNvSpPr>
          <p:nvPr>
            <p:ph type="body" idx="1"/>
          </p:nvPr>
        </p:nvSpPr>
        <p:spPr>
          <a:xfrm>
            <a:off x="1206500" y="3056709"/>
            <a:ext cx="12260118" cy="10264304"/>
          </a:xfrm>
        </p:spPr>
        <p:txBody>
          <a:bodyPr>
            <a:normAutofit fontScale="92500" lnSpcReduction="10000"/>
          </a:bodyPr>
          <a:lstStyle/>
          <a:p>
            <a:pPr marL="0" indent="0">
              <a:buNone/>
            </a:pPr>
            <a:r>
              <a:rPr lang="en-GB" sz="3600" b="1" dirty="0"/>
              <a:t>2D (</a:t>
            </a:r>
            <a:r>
              <a:rPr lang="en-GB" sz="3600" b="1" dirty="0" err="1"/>
              <a:t>r,z</a:t>
            </a:r>
            <a:r>
              <a:rPr lang="en-GB" sz="3600" b="1" dirty="0"/>
              <a:t>) grids are strongly preferred:</a:t>
            </a:r>
          </a:p>
          <a:p>
            <a:r>
              <a:rPr lang="en-GB" sz="3600" dirty="0"/>
              <a:t>The field at each node must be calculated; 3D grids have more nodes to iterate over</a:t>
            </a:r>
          </a:p>
          <a:p>
            <a:r>
              <a:rPr lang="en-GB" sz="3600" dirty="0"/>
              <a:t>A 3D grid implementation won’t give a significant speedup below 10</a:t>
            </a:r>
            <a:r>
              <a:rPr lang="en-GB" sz="3600" baseline="30000" dirty="0"/>
              <a:t>6 </a:t>
            </a:r>
            <a:r>
              <a:rPr lang="en-GB" sz="3600" dirty="0"/>
              <a:t>electrons</a:t>
            </a:r>
          </a:p>
          <a:p>
            <a:endParaRPr lang="en-GB" sz="3600" dirty="0"/>
          </a:p>
          <a:p>
            <a:pPr marL="0" indent="0">
              <a:buNone/>
            </a:pPr>
            <a:r>
              <a:rPr lang="en-GB" sz="3600" dirty="0" err="1"/>
              <a:t>ComponentChargedRing</a:t>
            </a:r>
            <a:r>
              <a:rPr lang="en-GB" sz="3600" dirty="0"/>
              <a:t> can be readily interfaced with grid classes, e.g. </a:t>
            </a:r>
            <a:r>
              <a:rPr lang="en-GB" sz="3600" dirty="0" err="1"/>
              <a:t>ComponentGrid</a:t>
            </a:r>
            <a:endParaRPr lang="en-GB" sz="3600" dirty="0"/>
          </a:p>
          <a:p>
            <a:pPr marL="0" indent="0">
              <a:buNone/>
            </a:pPr>
            <a:r>
              <a:rPr lang="en-GB" sz="3600" dirty="0"/>
              <a:t>A basic 2D grid class (ComponentGrid2D) was written, allowing 2.2×10</a:t>
            </a:r>
            <a:r>
              <a:rPr lang="en-GB" sz="3600" baseline="30000" dirty="0"/>
              <a:t>6 </a:t>
            </a:r>
            <a:r>
              <a:rPr lang="en-GB" sz="3600" dirty="0"/>
              <a:t>ionisations to be reached in ~45 mins</a:t>
            </a:r>
          </a:p>
          <a:p>
            <a:pPr marL="0" indent="0">
              <a:buNone/>
            </a:pPr>
            <a:r>
              <a:rPr lang="en-GB" sz="3600" dirty="0"/>
              <a:t>The field was found to strongly depend on the grid spacing for coarse grids. It was found to have converged at around ~2×10</a:t>
            </a:r>
            <a:r>
              <a:rPr lang="en-GB" sz="3600" baseline="30000" dirty="0"/>
              <a:t>4 </a:t>
            </a:r>
            <a:r>
              <a:rPr lang="en-GB" sz="3600" dirty="0"/>
              <a:t>nodes/cm in each direction</a:t>
            </a:r>
          </a:p>
          <a:p>
            <a:pPr marL="0" indent="0">
              <a:buNone/>
            </a:pPr>
            <a:r>
              <a:rPr lang="en-GB" sz="3600" dirty="0"/>
              <a:t>However, for large numbers of active particles, the field will get smoothed out anyway, so coarser grids could probably be used</a:t>
            </a:r>
          </a:p>
        </p:txBody>
      </p:sp>
      <p:sp>
        <p:nvSpPr>
          <p:cNvPr id="5" name="Slide Number Placeholder 4">
            <a:extLst>
              <a:ext uri="{FF2B5EF4-FFF2-40B4-BE49-F238E27FC236}">
                <a16:creationId xmlns:a16="http://schemas.microsoft.com/office/drawing/2014/main" id="{31371077-7F95-0C2C-4355-E334F703594F}"/>
              </a:ext>
            </a:extLst>
          </p:cNvPr>
          <p:cNvSpPr>
            <a:spLocks noGrp="1"/>
          </p:cNvSpPr>
          <p:nvPr>
            <p:ph type="sldNum" sz="quarter" idx="2"/>
          </p:nvPr>
        </p:nvSpPr>
        <p:spPr/>
        <p:txBody>
          <a:bodyPr/>
          <a:lstStyle/>
          <a:p>
            <a:fld id="{86CB4B4D-7CA3-9044-876B-883B54F8677D}" type="slidenum">
              <a:rPr lang="en-GB" smtClean="0"/>
              <a:t>12</a:t>
            </a:fld>
            <a:endParaRPr lang="en-GB"/>
          </a:p>
        </p:txBody>
      </p:sp>
      <p:pic>
        <p:nvPicPr>
          <p:cNvPr id="8" name="Picture 7">
            <a:extLst>
              <a:ext uri="{FF2B5EF4-FFF2-40B4-BE49-F238E27FC236}">
                <a16:creationId xmlns:a16="http://schemas.microsoft.com/office/drawing/2014/main" id="{D4381D0E-59B6-5143-7CBE-70BD511FD1A5}"/>
              </a:ext>
            </a:extLst>
          </p:cNvPr>
          <p:cNvPicPr>
            <a:picLocks noChangeAspect="1"/>
          </p:cNvPicPr>
          <p:nvPr/>
        </p:nvPicPr>
        <p:blipFill>
          <a:blip r:embed="rId3"/>
          <a:stretch>
            <a:fillRect/>
          </a:stretch>
        </p:blipFill>
        <p:spPr>
          <a:xfrm>
            <a:off x="15258617" y="7599712"/>
            <a:ext cx="7112000" cy="5346700"/>
          </a:xfrm>
          <a:prstGeom prst="rect">
            <a:avLst/>
          </a:prstGeom>
        </p:spPr>
      </p:pic>
      <p:sp>
        <p:nvSpPr>
          <p:cNvPr id="9" name="TextBox 8">
            <a:extLst>
              <a:ext uri="{FF2B5EF4-FFF2-40B4-BE49-F238E27FC236}">
                <a16:creationId xmlns:a16="http://schemas.microsoft.com/office/drawing/2014/main" id="{51067C96-99B4-9BF7-3B33-13E7B1F4F15F}"/>
              </a:ext>
            </a:extLst>
          </p:cNvPr>
          <p:cNvSpPr txBox="1"/>
          <p:nvPr/>
        </p:nvSpPr>
        <p:spPr>
          <a:xfrm>
            <a:off x="14893779" y="5846746"/>
            <a:ext cx="7841673"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GB" sz="2400" b="1" i="0" u="none" strike="noStrike" cap="none" spc="0" normalizeH="0" baseline="0" dirty="0">
                <a:ln>
                  <a:noFill/>
                </a:ln>
                <a:solidFill>
                  <a:schemeClr val="bg2">
                    <a:lumMod val="10000"/>
                  </a:schemeClr>
                </a:solidFill>
                <a:effectLst/>
                <a:uFillTx/>
                <a:latin typeface="+mn-lt"/>
                <a:ea typeface="+mn-ea"/>
                <a:cs typeface="+mn-cs"/>
                <a:sym typeface="Helvetica Neue"/>
              </a:rPr>
              <a:t>Top</a:t>
            </a:r>
            <a:r>
              <a:rPr kumimoji="0" lang="en-GB" sz="2400" b="0" i="0" u="none" strike="noStrike" cap="none" spc="0" normalizeH="0" baseline="0" dirty="0">
                <a:ln>
                  <a:noFill/>
                </a:ln>
                <a:solidFill>
                  <a:schemeClr val="bg2">
                    <a:lumMod val="10000"/>
                  </a:schemeClr>
                </a:solidFill>
                <a:effectLst/>
                <a:uFillTx/>
                <a:latin typeface="+mn-lt"/>
                <a:ea typeface="+mn-ea"/>
                <a:cs typeface="+mn-cs"/>
                <a:sym typeface="Helvetica Neue"/>
              </a:rPr>
              <a:t>: </a:t>
            </a:r>
            <a:r>
              <a:rPr lang="en-GB" dirty="0">
                <a:solidFill>
                  <a:schemeClr val="bg2">
                    <a:lumMod val="10000"/>
                  </a:schemeClr>
                </a:solidFill>
              </a:rPr>
              <a:t>field of a single ring, note the interpolation</a:t>
            </a:r>
          </a:p>
          <a:p>
            <a:pPr marL="0" marR="0" indent="0" algn="ctr" defTabSz="2438338" rtl="0" fontAlgn="auto" latinLnBrk="0" hangingPunct="0">
              <a:lnSpc>
                <a:spcPct val="100000"/>
              </a:lnSpc>
              <a:spcBef>
                <a:spcPts val="0"/>
              </a:spcBef>
              <a:spcAft>
                <a:spcPts val="0"/>
              </a:spcAft>
              <a:buClrTx/>
              <a:buSzTx/>
              <a:buFontTx/>
              <a:buNone/>
              <a:tabLst/>
            </a:pPr>
            <a:endParaRPr lang="en-GB" dirty="0">
              <a:solidFill>
                <a:schemeClr val="bg2">
                  <a:lumMod val="10000"/>
                </a:schemeClr>
              </a:solidFill>
            </a:endParaRPr>
          </a:p>
          <a:p>
            <a:pPr marL="0" marR="0" indent="0" algn="ctr" defTabSz="2438338" rtl="0" fontAlgn="auto" latinLnBrk="0" hangingPunct="0">
              <a:lnSpc>
                <a:spcPct val="100000"/>
              </a:lnSpc>
              <a:spcBef>
                <a:spcPts val="0"/>
              </a:spcBef>
              <a:spcAft>
                <a:spcPts val="0"/>
              </a:spcAft>
              <a:buClrTx/>
              <a:buSzTx/>
              <a:buFontTx/>
              <a:buNone/>
              <a:tabLst/>
            </a:pPr>
            <a:r>
              <a:rPr lang="en-GB" b="1" dirty="0">
                <a:solidFill>
                  <a:schemeClr val="bg2">
                    <a:lumMod val="10000"/>
                  </a:schemeClr>
                </a:solidFill>
              </a:rPr>
              <a:t>Bottom</a:t>
            </a:r>
            <a:r>
              <a:rPr lang="en-GB" dirty="0">
                <a:solidFill>
                  <a:schemeClr val="bg2">
                    <a:lumMod val="10000"/>
                  </a:schemeClr>
                </a:solidFill>
              </a:rPr>
              <a:t>: strong dependence of field on grid spacing for coarse grids (no field convergence)</a:t>
            </a:r>
            <a:endParaRPr kumimoji="0" lang="en-GB" sz="2400" b="0" i="0" u="none" strike="noStrike" cap="none" spc="0" normalizeH="0" baseline="0" dirty="0">
              <a:ln>
                <a:noFill/>
              </a:ln>
              <a:solidFill>
                <a:schemeClr val="bg2">
                  <a:lumMod val="10000"/>
                </a:schemeClr>
              </a:solidFill>
              <a:effectLst/>
              <a:uFillTx/>
              <a:latin typeface="+mn-lt"/>
              <a:ea typeface="+mn-ea"/>
              <a:cs typeface="+mn-cs"/>
              <a:sym typeface="Helvetica Neue"/>
            </a:endParaRPr>
          </a:p>
        </p:txBody>
      </p:sp>
      <p:sp>
        <p:nvSpPr>
          <p:cNvPr id="10" name="TextBox 9">
            <a:extLst>
              <a:ext uri="{FF2B5EF4-FFF2-40B4-BE49-F238E27FC236}">
                <a16:creationId xmlns:a16="http://schemas.microsoft.com/office/drawing/2014/main" id="{5B10F747-83A8-3E82-8D96-612C9FF3A938}"/>
              </a:ext>
            </a:extLst>
          </p:cNvPr>
          <p:cNvSpPr txBox="1"/>
          <p:nvPr/>
        </p:nvSpPr>
        <p:spPr>
          <a:xfrm>
            <a:off x="15401962" y="9525724"/>
            <a:ext cx="264175" cy="50653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vert270"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GB" sz="1050" b="0" i="0" u="none" strike="noStrike" cap="none" spc="0" normalizeH="0" baseline="0" dirty="0">
                <a:ln>
                  <a:noFill/>
                </a:ln>
                <a:solidFill>
                  <a:schemeClr val="bg2">
                    <a:lumMod val="10000"/>
                  </a:schemeClr>
                </a:solidFill>
                <a:effectLst/>
                <a:uFillTx/>
                <a:latin typeface="+mn-lt"/>
                <a:ea typeface="+mn-ea"/>
                <a:cs typeface="+mn-cs"/>
                <a:sym typeface="Helvetica Neue"/>
              </a:rPr>
              <a:t>[V/cm]</a:t>
            </a:r>
          </a:p>
        </p:txBody>
      </p:sp>
      <p:pic>
        <p:nvPicPr>
          <p:cNvPr id="13" name="Picture 12">
            <a:extLst>
              <a:ext uri="{FF2B5EF4-FFF2-40B4-BE49-F238E27FC236}">
                <a16:creationId xmlns:a16="http://schemas.microsoft.com/office/drawing/2014/main" id="{FCE3E564-9C56-C8E7-E0A9-87031A2FB2BE}"/>
              </a:ext>
            </a:extLst>
          </p:cNvPr>
          <p:cNvPicPr>
            <a:picLocks noChangeAspect="1"/>
          </p:cNvPicPr>
          <p:nvPr/>
        </p:nvPicPr>
        <p:blipFill>
          <a:blip r:embed="rId4"/>
          <a:stretch>
            <a:fillRect/>
          </a:stretch>
        </p:blipFill>
        <p:spPr>
          <a:xfrm>
            <a:off x="15258617" y="362669"/>
            <a:ext cx="6848186" cy="5139853"/>
          </a:xfrm>
          <a:prstGeom prst="rect">
            <a:avLst/>
          </a:prstGeom>
        </p:spPr>
      </p:pic>
    </p:spTree>
    <p:extLst>
      <p:ext uri="{BB962C8B-B14F-4D97-AF65-F5344CB8AC3E}">
        <p14:creationId xmlns:p14="http://schemas.microsoft.com/office/powerpoint/2010/main" val="417903389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C9C4E28-D4CE-BBC9-37B1-2E1A309CF8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7200" y="1322674"/>
            <a:ext cx="12741473" cy="12228393"/>
          </a:xfrm>
          <a:prstGeom prst="rect">
            <a:avLst/>
          </a:prstGeom>
        </p:spPr>
      </p:pic>
      <p:sp>
        <p:nvSpPr>
          <p:cNvPr id="8" name="TextBox 7">
            <a:extLst>
              <a:ext uri="{FF2B5EF4-FFF2-40B4-BE49-F238E27FC236}">
                <a16:creationId xmlns:a16="http://schemas.microsoft.com/office/drawing/2014/main" id="{943D24EA-78EB-4F94-48F5-ED0486DD5E24}"/>
              </a:ext>
            </a:extLst>
          </p:cNvPr>
          <p:cNvSpPr txBox="1"/>
          <p:nvPr/>
        </p:nvSpPr>
        <p:spPr>
          <a:xfrm>
            <a:off x="11324490" y="727639"/>
            <a:ext cx="7666892"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GB" sz="3200" b="0" i="0" u="none" strike="noStrike" cap="none" spc="0" normalizeH="0" baseline="0" dirty="0">
                <a:ln>
                  <a:noFill/>
                </a:ln>
                <a:solidFill>
                  <a:schemeClr val="bg2">
                    <a:lumMod val="10000"/>
                  </a:schemeClr>
                </a:solidFill>
                <a:effectLst/>
                <a:uFillTx/>
                <a:latin typeface="+mn-lt"/>
                <a:ea typeface="+mn-ea"/>
                <a:cs typeface="+mn-cs"/>
                <a:sym typeface="Helvetica Neue"/>
              </a:rPr>
              <a:t>E field magnitude [V/cm]</a:t>
            </a:r>
          </a:p>
        </p:txBody>
      </p:sp>
      <p:sp>
        <p:nvSpPr>
          <p:cNvPr id="12" name="TextBox 11">
            <a:extLst>
              <a:ext uri="{FF2B5EF4-FFF2-40B4-BE49-F238E27FC236}">
                <a16:creationId xmlns:a16="http://schemas.microsoft.com/office/drawing/2014/main" id="{DE6F3E09-9416-FF18-2127-D588BE590D4E}"/>
              </a:ext>
            </a:extLst>
          </p:cNvPr>
          <p:cNvSpPr txBox="1"/>
          <p:nvPr/>
        </p:nvSpPr>
        <p:spPr>
          <a:xfrm>
            <a:off x="896816" y="5821819"/>
            <a:ext cx="7438292" cy="20723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l">
              <a:buFont typeface="Arial" panose="020B0604020202020204" pitchFamily="34" charset="0"/>
              <a:buChar char="•"/>
            </a:pPr>
            <a:r>
              <a:rPr lang="en-GB" sz="3200" dirty="0">
                <a:solidFill>
                  <a:schemeClr val="bg2">
                    <a:lumMod val="10000"/>
                  </a:schemeClr>
                </a:solidFill>
              </a:rPr>
              <a:t>Background field not included</a:t>
            </a:r>
          </a:p>
          <a:p>
            <a:pPr marL="457200" indent="-457200" algn="l">
              <a:buFont typeface="Arial" panose="020B0604020202020204" pitchFamily="34" charset="0"/>
              <a:buChar char="•"/>
            </a:pPr>
            <a:r>
              <a:rPr lang="en-GB" sz="3200" dirty="0">
                <a:solidFill>
                  <a:schemeClr val="bg2">
                    <a:lumMod val="10000"/>
                  </a:schemeClr>
                </a:solidFill>
              </a:rPr>
              <a:t>1.6×10</a:t>
            </a:r>
            <a:r>
              <a:rPr lang="en-GB" sz="3200" baseline="30000" dirty="0">
                <a:solidFill>
                  <a:schemeClr val="bg2">
                    <a:lumMod val="10000"/>
                  </a:schemeClr>
                </a:solidFill>
              </a:rPr>
              <a:t>6</a:t>
            </a:r>
            <a:r>
              <a:rPr lang="en-GB" sz="3200" dirty="0">
                <a:solidFill>
                  <a:schemeClr val="bg2">
                    <a:lumMod val="10000"/>
                  </a:schemeClr>
                </a:solidFill>
              </a:rPr>
              <a:t>  ionisations</a:t>
            </a:r>
            <a:endParaRPr kumimoji="0" lang="en-GB" sz="3200" b="0" i="0" u="none" strike="noStrike" cap="none" spc="0" normalizeH="0" baseline="0" dirty="0">
              <a:ln>
                <a:noFill/>
              </a:ln>
              <a:solidFill>
                <a:schemeClr val="bg2">
                  <a:lumMod val="10000"/>
                </a:schemeClr>
              </a:solidFill>
              <a:effectLst/>
              <a:uFillTx/>
              <a:latin typeface="+mn-lt"/>
              <a:ea typeface="+mn-ea"/>
              <a:cs typeface="+mn-cs"/>
              <a:sym typeface="Helvetica Neue"/>
            </a:endParaRPr>
          </a:p>
          <a:p>
            <a:pPr marL="457200" marR="0" indent="-4572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kumimoji="0" lang="en-GB" sz="3200" b="0" i="0" u="none" strike="noStrike" cap="none" spc="0" normalizeH="0" baseline="0" dirty="0">
                <a:ln>
                  <a:noFill/>
                </a:ln>
                <a:solidFill>
                  <a:schemeClr val="bg2">
                    <a:lumMod val="10000"/>
                  </a:schemeClr>
                </a:solidFill>
                <a:effectLst/>
                <a:uFillTx/>
                <a:latin typeface="+mn-lt"/>
                <a:ea typeface="+mn-ea"/>
                <a:cs typeface="+mn-cs"/>
                <a:sym typeface="Helvetica Neue"/>
              </a:rPr>
              <a:t>Note the symmetry-induced dip in magnitude along the axis</a:t>
            </a:r>
            <a:endParaRPr lang="en-GB" sz="3200" dirty="0">
              <a:solidFill>
                <a:schemeClr val="bg2">
                  <a:lumMod val="10000"/>
                </a:schemeClr>
              </a:solidFill>
            </a:endParaRPr>
          </a:p>
        </p:txBody>
      </p:sp>
      <p:sp>
        <p:nvSpPr>
          <p:cNvPr id="2" name="Slide Number Placeholder 4">
            <a:extLst>
              <a:ext uri="{FF2B5EF4-FFF2-40B4-BE49-F238E27FC236}">
                <a16:creationId xmlns:a16="http://schemas.microsoft.com/office/drawing/2014/main" id="{102D97DE-5B7C-ED49-7AF2-539C022590B6}"/>
              </a:ext>
            </a:extLst>
          </p:cNvPr>
          <p:cNvSpPr>
            <a:spLocks noGrp="1"/>
          </p:cNvSpPr>
          <p:nvPr>
            <p:ph type="sldNum" sz="quarter" idx="2"/>
          </p:nvPr>
        </p:nvSpPr>
        <p:spPr>
          <a:xfrm>
            <a:off x="12001499" y="13080999"/>
            <a:ext cx="368505" cy="374600"/>
          </a:xfrm>
        </p:spPr>
        <p:txBody>
          <a:bodyPr/>
          <a:lstStyle/>
          <a:p>
            <a:fld id="{86CB4B4D-7CA3-9044-876B-883B54F8677D}" type="slidenum">
              <a:rPr lang="en-GB" smtClean="0"/>
              <a:t>13</a:t>
            </a:fld>
            <a:endParaRPr lang="en-GB"/>
          </a:p>
        </p:txBody>
      </p:sp>
    </p:spTree>
    <p:extLst>
      <p:ext uri="{BB962C8B-B14F-4D97-AF65-F5344CB8AC3E}">
        <p14:creationId xmlns:p14="http://schemas.microsoft.com/office/powerpoint/2010/main" val="350721801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B8D69-A4D1-0D26-34C6-A747BA942761}"/>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061EDC66-06F0-9FBC-6115-64F2B899A8F2}"/>
              </a:ext>
            </a:extLst>
          </p:cNvPr>
          <p:cNvGrpSpPr/>
          <p:nvPr/>
        </p:nvGrpSpPr>
        <p:grpSpPr>
          <a:xfrm>
            <a:off x="15130781" y="288586"/>
            <a:ext cx="8046719" cy="5783898"/>
            <a:chOff x="16423112" y="855406"/>
            <a:chExt cx="6987995" cy="5351256"/>
          </a:xfrm>
        </p:grpSpPr>
        <p:pic>
          <p:nvPicPr>
            <p:cNvPr id="3" name="Picture 2">
              <a:extLst>
                <a:ext uri="{FF2B5EF4-FFF2-40B4-BE49-F238E27FC236}">
                  <a16:creationId xmlns:a16="http://schemas.microsoft.com/office/drawing/2014/main" id="{609078F5-AE3D-3487-DFAF-CAA03DB079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23112" y="855406"/>
              <a:ext cx="6987995" cy="5351256"/>
            </a:xfrm>
            <a:prstGeom prst="rect">
              <a:avLst/>
            </a:prstGeom>
          </p:spPr>
        </p:pic>
        <p:cxnSp>
          <p:nvCxnSpPr>
            <p:cNvPr id="6" name="Straight Connector 5">
              <a:extLst>
                <a:ext uri="{FF2B5EF4-FFF2-40B4-BE49-F238E27FC236}">
                  <a16:creationId xmlns:a16="http://schemas.microsoft.com/office/drawing/2014/main" id="{D2493691-1BEF-E833-5525-E0270CC590EC}"/>
                </a:ext>
              </a:extLst>
            </p:cNvPr>
            <p:cNvCxnSpPr>
              <a:cxnSpLocks/>
            </p:cNvCxnSpPr>
            <p:nvPr/>
          </p:nvCxnSpPr>
          <p:spPr>
            <a:xfrm flipV="1">
              <a:off x="17934039" y="1917290"/>
              <a:ext cx="4778477" cy="2300749"/>
            </a:xfrm>
            <a:prstGeom prst="line">
              <a:avLst/>
            </a:prstGeom>
            <a:noFill/>
            <a:ln w="25400" cap="flat">
              <a:solidFill>
                <a:srgbClr val="FF0000"/>
              </a:solidFill>
              <a:prstDash val="solid"/>
              <a:miter lim="400000"/>
            </a:ln>
            <a:effectLst/>
            <a:sp3d/>
          </p:spPr>
          <p:style>
            <a:lnRef idx="0">
              <a:scrgbClr r="0" g="0" b="0"/>
            </a:lnRef>
            <a:fillRef idx="0">
              <a:scrgbClr r="0" g="0" b="0"/>
            </a:fillRef>
            <a:effectRef idx="0">
              <a:scrgbClr r="0" g="0" b="0"/>
            </a:effectRef>
            <a:fontRef idx="none"/>
          </p:style>
        </p:cxnSp>
      </p:grpSp>
      <p:sp>
        <p:nvSpPr>
          <p:cNvPr id="2" name="Title 1">
            <a:extLst>
              <a:ext uri="{FF2B5EF4-FFF2-40B4-BE49-F238E27FC236}">
                <a16:creationId xmlns:a16="http://schemas.microsoft.com/office/drawing/2014/main" id="{B7CE6524-8A90-8CBA-E8FE-0FFE32B36FDC}"/>
              </a:ext>
            </a:extLst>
          </p:cNvPr>
          <p:cNvSpPr>
            <a:spLocks noGrp="1"/>
          </p:cNvSpPr>
          <p:nvPr>
            <p:ph type="title"/>
          </p:nvPr>
        </p:nvSpPr>
        <p:spPr/>
        <p:txBody>
          <a:bodyPr/>
          <a:lstStyle/>
          <a:p>
            <a:r>
              <a:rPr lang="en-GB" dirty="0"/>
              <a:t>Effect of a resistive anode</a:t>
            </a:r>
          </a:p>
        </p:txBody>
      </p:sp>
      <p:sp>
        <p:nvSpPr>
          <p:cNvPr id="4" name="Text Placeholder 3">
            <a:extLst>
              <a:ext uri="{FF2B5EF4-FFF2-40B4-BE49-F238E27FC236}">
                <a16:creationId xmlns:a16="http://schemas.microsoft.com/office/drawing/2014/main" id="{C1798C1A-88FD-8244-6400-332EE5F2EA3B}"/>
              </a:ext>
            </a:extLst>
          </p:cNvPr>
          <p:cNvSpPr>
            <a:spLocks noGrp="1"/>
          </p:cNvSpPr>
          <p:nvPr>
            <p:ph type="body" idx="1"/>
          </p:nvPr>
        </p:nvSpPr>
        <p:spPr>
          <a:xfrm>
            <a:off x="1206500" y="3626204"/>
            <a:ext cx="10985500" cy="9010296"/>
          </a:xfrm>
        </p:spPr>
        <p:txBody>
          <a:bodyPr>
            <a:normAutofit/>
          </a:bodyPr>
          <a:lstStyle/>
          <a:p>
            <a:pPr marL="0" indent="0">
              <a:buNone/>
            </a:pPr>
            <a:r>
              <a:rPr lang="en-GB" sz="4000" dirty="0"/>
              <a:t>To see if space charge could cause </a:t>
            </a:r>
            <a:r>
              <a:rPr lang="en-GB" sz="4000" dirty="0" err="1"/>
              <a:t>superexponential</a:t>
            </a:r>
            <a:r>
              <a:rPr lang="en-GB" sz="4000" dirty="0"/>
              <a:t> behaviour in resistive Micromegas, the field modification due to a resistive anode was investigated.</a:t>
            </a:r>
          </a:p>
          <a:p>
            <a:r>
              <a:rPr lang="en-GB" sz="4000" dirty="0"/>
              <a:t>Electrons were added as charged rings ‘stuck’ on the anode</a:t>
            </a:r>
          </a:p>
          <a:p>
            <a:r>
              <a:rPr lang="en-GB" sz="4000" dirty="0"/>
              <a:t>There was a field reduction, which would imply a stronger gain limiting effect</a:t>
            </a:r>
          </a:p>
          <a:p>
            <a:r>
              <a:rPr lang="en-GB" sz="4000" dirty="0"/>
              <a:t>So, space charge effects probably aren’t the cause</a:t>
            </a:r>
          </a:p>
        </p:txBody>
      </p:sp>
      <p:pic>
        <p:nvPicPr>
          <p:cNvPr id="5" name="Picture 4">
            <a:extLst>
              <a:ext uri="{FF2B5EF4-FFF2-40B4-BE49-F238E27FC236}">
                <a16:creationId xmlns:a16="http://schemas.microsoft.com/office/drawing/2014/main" id="{1300EB77-BD64-264A-A5ED-5E60EF459DFC}"/>
              </a:ext>
            </a:extLst>
          </p:cNvPr>
          <p:cNvPicPr>
            <a:picLocks noChangeAspect="1"/>
          </p:cNvPicPr>
          <p:nvPr/>
        </p:nvPicPr>
        <p:blipFill>
          <a:blip r:embed="rId4"/>
          <a:stretch>
            <a:fillRect/>
          </a:stretch>
        </p:blipFill>
        <p:spPr>
          <a:xfrm>
            <a:off x="14547976" y="6072484"/>
            <a:ext cx="9621228" cy="7221139"/>
          </a:xfrm>
          <a:prstGeom prst="rect">
            <a:avLst/>
          </a:prstGeom>
        </p:spPr>
      </p:pic>
      <p:sp>
        <p:nvSpPr>
          <p:cNvPr id="7" name="Slide Number Placeholder 4">
            <a:extLst>
              <a:ext uri="{FF2B5EF4-FFF2-40B4-BE49-F238E27FC236}">
                <a16:creationId xmlns:a16="http://schemas.microsoft.com/office/drawing/2014/main" id="{95B082A2-E781-65C7-7D51-08E9222626DC}"/>
              </a:ext>
            </a:extLst>
          </p:cNvPr>
          <p:cNvSpPr>
            <a:spLocks noGrp="1"/>
          </p:cNvSpPr>
          <p:nvPr>
            <p:ph type="sldNum" sz="quarter" idx="2"/>
          </p:nvPr>
        </p:nvSpPr>
        <p:spPr>
          <a:xfrm>
            <a:off x="12001499" y="13080999"/>
            <a:ext cx="368505" cy="374600"/>
          </a:xfrm>
        </p:spPr>
        <p:txBody>
          <a:bodyPr/>
          <a:lstStyle/>
          <a:p>
            <a:fld id="{86CB4B4D-7CA3-9044-876B-883B54F8677D}" type="slidenum">
              <a:rPr lang="en-GB" smtClean="0"/>
              <a:t>14</a:t>
            </a:fld>
            <a:endParaRPr lang="en-GB"/>
          </a:p>
        </p:txBody>
      </p:sp>
    </p:spTree>
    <p:extLst>
      <p:ext uri="{BB962C8B-B14F-4D97-AF65-F5344CB8AC3E}">
        <p14:creationId xmlns:p14="http://schemas.microsoft.com/office/powerpoint/2010/main" val="3102164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0DD03-FE31-A62F-3B5E-28B480C87A2D}"/>
              </a:ext>
            </a:extLst>
          </p:cNvPr>
          <p:cNvSpPr>
            <a:spLocks noGrp="1"/>
          </p:cNvSpPr>
          <p:nvPr>
            <p:ph type="title"/>
          </p:nvPr>
        </p:nvSpPr>
        <p:spPr/>
        <p:txBody>
          <a:bodyPr/>
          <a:lstStyle/>
          <a:p>
            <a:r>
              <a:rPr lang="en-GB" dirty="0"/>
              <a:t>Effect of the space charge field on gain</a:t>
            </a:r>
          </a:p>
        </p:txBody>
      </p:sp>
      <p:sp>
        <p:nvSpPr>
          <p:cNvPr id="4" name="Text Placeholder 3">
            <a:extLst>
              <a:ext uri="{FF2B5EF4-FFF2-40B4-BE49-F238E27FC236}">
                <a16:creationId xmlns:a16="http://schemas.microsoft.com/office/drawing/2014/main" id="{4DD49F35-C725-932A-E552-3C12A967336D}"/>
              </a:ext>
            </a:extLst>
          </p:cNvPr>
          <p:cNvSpPr>
            <a:spLocks noGrp="1"/>
          </p:cNvSpPr>
          <p:nvPr>
            <p:ph type="body" idx="1"/>
          </p:nvPr>
        </p:nvSpPr>
        <p:spPr>
          <a:xfrm>
            <a:off x="1206500" y="3483805"/>
            <a:ext cx="10164886" cy="9304116"/>
          </a:xfrm>
        </p:spPr>
        <p:txBody>
          <a:bodyPr>
            <a:normAutofit/>
          </a:bodyPr>
          <a:lstStyle/>
          <a:p>
            <a:r>
              <a:rPr lang="en-GB" dirty="0"/>
              <a:t>Parallel plate geometry</a:t>
            </a:r>
          </a:p>
          <a:p>
            <a:pPr lvl="1"/>
            <a:r>
              <a:rPr lang="en-GB" dirty="0"/>
              <a:t>d = 128µm, dv = 540V</a:t>
            </a:r>
          </a:p>
          <a:p>
            <a:r>
              <a:rPr lang="en-GB" dirty="0"/>
              <a:t>200 electrons added at the same location and time in each run</a:t>
            </a:r>
          </a:p>
          <a:p>
            <a:endParaRPr lang="en-GB" dirty="0"/>
          </a:p>
          <a:p>
            <a:r>
              <a:rPr lang="en-GB" dirty="0"/>
              <a:t>We see a gain limiting effect, which we expect due to the field reduction</a:t>
            </a:r>
          </a:p>
          <a:p>
            <a:pPr marL="0" indent="0">
              <a:buNone/>
            </a:pPr>
            <a:endParaRPr lang="en-GB" dirty="0"/>
          </a:p>
        </p:txBody>
      </p:sp>
      <p:sp>
        <p:nvSpPr>
          <p:cNvPr id="7" name="Text Placeholder 3">
            <a:extLst>
              <a:ext uri="{FF2B5EF4-FFF2-40B4-BE49-F238E27FC236}">
                <a16:creationId xmlns:a16="http://schemas.microsoft.com/office/drawing/2014/main" id="{16565F44-F1FF-A3BA-DC25-CD7BCDA0535F}"/>
              </a:ext>
            </a:extLst>
          </p:cNvPr>
          <p:cNvSpPr txBox="1">
            <a:spLocks/>
          </p:cNvSpPr>
          <p:nvPr/>
        </p:nvSpPr>
        <p:spPr>
          <a:xfrm>
            <a:off x="13012615" y="10755140"/>
            <a:ext cx="9935974" cy="20505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marL="0" indent="0" hangingPunct="1">
              <a:buNone/>
            </a:pPr>
            <a:r>
              <a:rPr lang="en-GB" sz="2800" b="1" dirty="0">
                <a:solidFill>
                  <a:srgbClr val="FF993E"/>
                </a:solidFill>
              </a:rPr>
              <a:t>Space charge enabled</a:t>
            </a:r>
            <a:r>
              <a:rPr lang="en-GB" sz="2800" dirty="0"/>
              <a:t>: µ = 9.52</a:t>
            </a:r>
            <a:r>
              <a:rPr lang="en-GB" sz="2800" dirty="0">
                <a:solidFill>
                  <a:schemeClr val="bg2">
                    <a:lumMod val="10000"/>
                  </a:schemeClr>
                </a:solidFill>
              </a:rPr>
              <a:t>×10</a:t>
            </a:r>
            <a:r>
              <a:rPr lang="en-GB" sz="2800" baseline="30000" dirty="0">
                <a:solidFill>
                  <a:schemeClr val="bg2">
                    <a:lumMod val="10000"/>
                  </a:schemeClr>
                </a:solidFill>
              </a:rPr>
              <a:t>5</a:t>
            </a:r>
            <a:r>
              <a:rPr lang="en-GB" sz="2800" dirty="0"/>
              <a:t>, SD = 1539, N = 696</a:t>
            </a:r>
          </a:p>
          <a:p>
            <a:pPr marL="0" indent="0" hangingPunct="1">
              <a:buNone/>
            </a:pPr>
            <a:r>
              <a:rPr lang="en-GB" sz="2800" b="1" dirty="0">
                <a:solidFill>
                  <a:srgbClr val="1E77B4"/>
                </a:solidFill>
              </a:rPr>
              <a:t>Space charge disabled</a:t>
            </a:r>
            <a:r>
              <a:rPr lang="en-GB" sz="2800" dirty="0"/>
              <a:t>: µ = 1.05</a:t>
            </a:r>
            <a:r>
              <a:rPr lang="en-GB" sz="2800" dirty="0">
                <a:solidFill>
                  <a:schemeClr val="bg2">
                    <a:lumMod val="10000"/>
                  </a:schemeClr>
                </a:solidFill>
              </a:rPr>
              <a:t>×10</a:t>
            </a:r>
            <a:r>
              <a:rPr lang="en-GB" sz="2800" baseline="30000" dirty="0">
                <a:solidFill>
                  <a:schemeClr val="bg2">
                    <a:lumMod val="10000"/>
                  </a:schemeClr>
                </a:solidFill>
              </a:rPr>
              <a:t>6</a:t>
            </a:r>
            <a:r>
              <a:rPr lang="en-GB" sz="2800" dirty="0"/>
              <a:t>, SD = 1506, N = 1100</a:t>
            </a:r>
          </a:p>
        </p:txBody>
      </p:sp>
      <p:sp>
        <p:nvSpPr>
          <p:cNvPr id="3" name="Slide Number Placeholder 4">
            <a:extLst>
              <a:ext uri="{FF2B5EF4-FFF2-40B4-BE49-F238E27FC236}">
                <a16:creationId xmlns:a16="http://schemas.microsoft.com/office/drawing/2014/main" id="{56163F37-E44C-3BCE-FDE5-ED2019FF77CE}"/>
              </a:ext>
            </a:extLst>
          </p:cNvPr>
          <p:cNvSpPr>
            <a:spLocks noGrp="1"/>
          </p:cNvSpPr>
          <p:nvPr>
            <p:ph type="sldNum" sz="quarter" idx="2"/>
          </p:nvPr>
        </p:nvSpPr>
        <p:spPr>
          <a:xfrm>
            <a:off x="12001499" y="13080999"/>
            <a:ext cx="368505" cy="374600"/>
          </a:xfrm>
        </p:spPr>
        <p:txBody>
          <a:bodyPr/>
          <a:lstStyle/>
          <a:p>
            <a:fld id="{86CB4B4D-7CA3-9044-876B-883B54F8677D}" type="slidenum">
              <a:rPr lang="en-GB" smtClean="0"/>
              <a:t>15</a:t>
            </a:fld>
            <a:endParaRPr lang="en-GB"/>
          </a:p>
        </p:txBody>
      </p:sp>
      <p:pic>
        <p:nvPicPr>
          <p:cNvPr id="8" name="Picture 7">
            <a:extLst>
              <a:ext uri="{FF2B5EF4-FFF2-40B4-BE49-F238E27FC236}">
                <a16:creationId xmlns:a16="http://schemas.microsoft.com/office/drawing/2014/main" id="{2B00E944-5C8E-7A94-1142-A75EB284A4FB}"/>
              </a:ext>
            </a:extLst>
          </p:cNvPr>
          <p:cNvPicPr>
            <a:picLocks noChangeAspect="1"/>
          </p:cNvPicPr>
          <p:nvPr/>
        </p:nvPicPr>
        <p:blipFill>
          <a:blip r:embed="rId3"/>
          <a:stretch>
            <a:fillRect/>
          </a:stretch>
        </p:blipFill>
        <p:spPr>
          <a:xfrm>
            <a:off x="12668374" y="2512663"/>
            <a:ext cx="10624456" cy="7974104"/>
          </a:xfrm>
          <a:prstGeom prst="rect">
            <a:avLst/>
          </a:prstGeom>
        </p:spPr>
      </p:pic>
    </p:spTree>
    <p:extLst>
      <p:ext uri="{BB962C8B-B14F-4D97-AF65-F5344CB8AC3E}">
        <p14:creationId xmlns:p14="http://schemas.microsoft.com/office/powerpoint/2010/main" val="60246841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637D3-027F-41C5-F241-3844FE4033EA}"/>
              </a:ext>
            </a:extLst>
          </p:cNvPr>
          <p:cNvSpPr>
            <a:spLocks noGrp="1"/>
          </p:cNvSpPr>
          <p:nvPr>
            <p:ph type="title"/>
          </p:nvPr>
        </p:nvSpPr>
        <p:spPr/>
        <p:txBody>
          <a:bodyPr/>
          <a:lstStyle/>
          <a:p>
            <a:r>
              <a:rPr lang="en-GB" dirty="0"/>
              <a:t>Multiple ring systems</a:t>
            </a:r>
          </a:p>
        </p:txBody>
      </p:sp>
      <p:sp>
        <p:nvSpPr>
          <p:cNvPr id="4" name="Text Placeholder 3">
            <a:extLst>
              <a:ext uri="{FF2B5EF4-FFF2-40B4-BE49-F238E27FC236}">
                <a16:creationId xmlns:a16="http://schemas.microsoft.com/office/drawing/2014/main" id="{E31966D2-CF5E-57B6-E723-375842B27A20}"/>
              </a:ext>
            </a:extLst>
          </p:cNvPr>
          <p:cNvSpPr>
            <a:spLocks noGrp="1"/>
          </p:cNvSpPr>
          <p:nvPr>
            <p:ph type="body" idx="1"/>
          </p:nvPr>
        </p:nvSpPr>
        <p:spPr>
          <a:xfrm>
            <a:off x="1206500" y="3491858"/>
            <a:ext cx="10575192" cy="9176100"/>
          </a:xfrm>
        </p:spPr>
        <p:txBody>
          <a:bodyPr>
            <a:normAutofit/>
          </a:bodyPr>
          <a:lstStyle/>
          <a:p>
            <a:pPr marL="0" indent="0">
              <a:buNone/>
            </a:pPr>
            <a:r>
              <a:rPr lang="en-GB" sz="4000" dirty="0"/>
              <a:t>Up to now we have been dealing with a single system of charged rings</a:t>
            </a:r>
          </a:p>
          <a:p>
            <a:pPr marL="0" indent="0">
              <a:buNone/>
            </a:pPr>
            <a:r>
              <a:rPr lang="en-GB" sz="4000" dirty="0"/>
              <a:t>With real detectors in mind, we are more interested in having multiple systems active at once</a:t>
            </a:r>
          </a:p>
          <a:p>
            <a:pPr marL="0" indent="0">
              <a:buNone/>
            </a:pPr>
            <a:r>
              <a:rPr lang="en-GB" sz="4000" dirty="0"/>
              <a:t>We get multiple ring systems when:</a:t>
            </a:r>
          </a:p>
          <a:p>
            <a:r>
              <a:rPr lang="en-GB" sz="4000" dirty="0"/>
              <a:t>We have multiple clusters formed from a track</a:t>
            </a:r>
          </a:p>
          <a:p>
            <a:pPr>
              <a:lnSpc>
                <a:spcPct val="110000"/>
              </a:lnSpc>
            </a:pPr>
            <a:r>
              <a:rPr lang="en-GB" sz="4000" dirty="0"/>
              <a:t>Charges from a deposition in a ‘blob’ diffuse away from each other</a:t>
            </a:r>
          </a:p>
        </p:txBody>
      </p:sp>
      <p:grpSp>
        <p:nvGrpSpPr>
          <p:cNvPr id="16" name="Group 15">
            <a:extLst>
              <a:ext uri="{FF2B5EF4-FFF2-40B4-BE49-F238E27FC236}">
                <a16:creationId xmlns:a16="http://schemas.microsoft.com/office/drawing/2014/main" id="{289D2695-CE1A-08A9-03BC-008239C96487}"/>
              </a:ext>
            </a:extLst>
          </p:cNvPr>
          <p:cNvGrpSpPr/>
          <p:nvPr/>
        </p:nvGrpSpPr>
        <p:grpSpPr>
          <a:xfrm>
            <a:off x="13459968" y="1079500"/>
            <a:ext cx="10176448" cy="12124436"/>
            <a:chOff x="14563004" y="3962668"/>
            <a:chExt cx="8614496" cy="9515088"/>
          </a:xfrm>
        </p:grpSpPr>
        <p:pic>
          <p:nvPicPr>
            <p:cNvPr id="6" name="Picture 5">
              <a:extLst>
                <a:ext uri="{FF2B5EF4-FFF2-40B4-BE49-F238E27FC236}">
                  <a16:creationId xmlns:a16="http://schemas.microsoft.com/office/drawing/2014/main" id="{4933CE37-57D5-D3F5-FEFC-5EEC85E65DE2}"/>
                </a:ext>
              </a:extLst>
            </p:cNvPr>
            <p:cNvPicPr>
              <a:picLocks noChangeAspect="1"/>
            </p:cNvPicPr>
            <p:nvPr/>
          </p:nvPicPr>
          <p:blipFill>
            <a:blip r:embed="rId2"/>
            <a:stretch>
              <a:fillRect/>
            </a:stretch>
          </p:blipFill>
          <p:spPr>
            <a:xfrm>
              <a:off x="14563004" y="3962668"/>
              <a:ext cx="8614496" cy="6503425"/>
            </a:xfrm>
            <a:prstGeom prst="rect">
              <a:avLst/>
            </a:prstGeom>
          </p:spPr>
        </p:pic>
        <p:cxnSp>
          <p:nvCxnSpPr>
            <p:cNvPr id="9" name="Straight Connector 8">
              <a:extLst>
                <a:ext uri="{FF2B5EF4-FFF2-40B4-BE49-F238E27FC236}">
                  <a16:creationId xmlns:a16="http://schemas.microsoft.com/office/drawing/2014/main" id="{549A5B4E-9383-AB88-1852-BE237E43F0B0}"/>
                </a:ext>
              </a:extLst>
            </p:cNvPr>
            <p:cNvCxnSpPr/>
            <p:nvPr/>
          </p:nvCxnSpPr>
          <p:spPr>
            <a:xfrm>
              <a:off x="17795630" y="10466093"/>
              <a:ext cx="0" cy="1723292"/>
            </a:xfrm>
            <a:prstGeom prst="line">
              <a:avLst/>
            </a:prstGeom>
            <a:noFill/>
            <a:ln w="57150" cap="flat">
              <a:solidFill>
                <a:srgbClr val="000000"/>
              </a:solidFill>
              <a:prstDash val="sysDot"/>
              <a:miter lim="400000"/>
            </a:ln>
            <a:effectLst/>
            <a:sp3d/>
          </p:spPr>
          <p:style>
            <a:lnRef idx="0">
              <a:scrgbClr r="0" g="0" b="0"/>
            </a:lnRef>
            <a:fillRef idx="0">
              <a:scrgbClr r="0" g="0" b="0"/>
            </a:fillRef>
            <a:effectRef idx="0">
              <a:scrgbClr r="0" g="0" b="0"/>
            </a:effectRef>
            <a:fontRef idx="none"/>
          </p:style>
        </p:cxnSp>
        <p:cxnSp>
          <p:nvCxnSpPr>
            <p:cNvPr id="10" name="Straight Connector 9">
              <a:extLst>
                <a:ext uri="{FF2B5EF4-FFF2-40B4-BE49-F238E27FC236}">
                  <a16:creationId xmlns:a16="http://schemas.microsoft.com/office/drawing/2014/main" id="{E3326CCB-C7BC-F234-0478-A46E3E12FA79}"/>
                </a:ext>
              </a:extLst>
            </p:cNvPr>
            <p:cNvCxnSpPr/>
            <p:nvPr/>
          </p:nvCxnSpPr>
          <p:spPr>
            <a:xfrm>
              <a:off x="19237568" y="10501262"/>
              <a:ext cx="0" cy="1723292"/>
            </a:xfrm>
            <a:prstGeom prst="line">
              <a:avLst/>
            </a:prstGeom>
            <a:noFill/>
            <a:ln w="57150" cap="flat">
              <a:solidFill>
                <a:srgbClr val="000000"/>
              </a:solidFill>
              <a:prstDash val="sysDot"/>
              <a:miter lim="400000"/>
            </a:ln>
            <a:effectLst/>
            <a:sp3d/>
          </p:spPr>
          <p:style>
            <a:lnRef idx="0">
              <a:scrgbClr r="0" g="0" b="0"/>
            </a:lnRef>
            <a:fillRef idx="0">
              <a:scrgbClr r="0" g="0" b="0"/>
            </a:fillRef>
            <a:effectRef idx="0">
              <a:scrgbClr r="0" g="0" b="0"/>
            </a:effectRef>
            <a:fontRef idx="none"/>
          </p:style>
        </p:cxnSp>
        <p:cxnSp>
          <p:nvCxnSpPr>
            <p:cNvPr id="11" name="Straight Connector 10">
              <a:extLst>
                <a:ext uri="{FF2B5EF4-FFF2-40B4-BE49-F238E27FC236}">
                  <a16:creationId xmlns:a16="http://schemas.microsoft.com/office/drawing/2014/main" id="{144CB4BA-B7D6-C3C1-64F1-05F2364D09AB}"/>
                </a:ext>
              </a:extLst>
            </p:cNvPr>
            <p:cNvCxnSpPr/>
            <p:nvPr/>
          </p:nvCxnSpPr>
          <p:spPr>
            <a:xfrm>
              <a:off x="21207045" y="10501262"/>
              <a:ext cx="0" cy="1723292"/>
            </a:xfrm>
            <a:prstGeom prst="line">
              <a:avLst/>
            </a:prstGeom>
            <a:noFill/>
            <a:ln w="57150" cap="flat">
              <a:solidFill>
                <a:srgbClr val="000000"/>
              </a:solidFill>
              <a:prstDash val="sysDot"/>
              <a:miter lim="400000"/>
            </a:ln>
            <a:effectLst/>
            <a:sp3d/>
          </p:spPr>
          <p:style>
            <a:lnRef idx="0">
              <a:scrgbClr r="0" g="0" b="0"/>
            </a:lnRef>
            <a:fillRef idx="0">
              <a:scrgbClr r="0" g="0" b="0"/>
            </a:fillRef>
            <a:effectRef idx="0">
              <a:scrgbClr r="0" g="0" b="0"/>
            </a:effectRef>
            <a:fontRef idx="none"/>
          </p:style>
        </p:cxnSp>
        <p:sp>
          <p:nvSpPr>
            <p:cNvPr id="12" name="TextBox 11">
              <a:extLst>
                <a:ext uri="{FF2B5EF4-FFF2-40B4-BE49-F238E27FC236}">
                  <a16:creationId xmlns:a16="http://schemas.microsoft.com/office/drawing/2014/main" id="{F9586905-D51B-485F-4A73-AF25065746C0}"/>
                </a:ext>
              </a:extLst>
            </p:cNvPr>
            <p:cNvSpPr txBox="1"/>
            <p:nvPr/>
          </p:nvSpPr>
          <p:spPr>
            <a:xfrm>
              <a:off x="17244798" y="12164576"/>
              <a:ext cx="1090245"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a:ln>
                    <a:noFill/>
                  </a:ln>
                  <a:solidFill>
                    <a:schemeClr val="bg2">
                      <a:lumMod val="10000"/>
                    </a:schemeClr>
                  </a:solidFill>
                  <a:effectLst/>
                  <a:uFillTx/>
                  <a:latin typeface="+mn-lt"/>
                  <a:ea typeface="+mn-ea"/>
                  <a:cs typeface="+mn-cs"/>
                  <a:sym typeface="Helvetica Neue"/>
                </a:rPr>
                <a:t>Axis 1</a:t>
              </a:r>
            </a:p>
          </p:txBody>
        </p:sp>
        <p:sp>
          <p:nvSpPr>
            <p:cNvPr id="13" name="TextBox 12">
              <a:extLst>
                <a:ext uri="{FF2B5EF4-FFF2-40B4-BE49-F238E27FC236}">
                  <a16:creationId xmlns:a16="http://schemas.microsoft.com/office/drawing/2014/main" id="{B3BF3C86-E7AC-ADBF-1071-8211E46587B8}"/>
                </a:ext>
              </a:extLst>
            </p:cNvPr>
            <p:cNvSpPr txBox="1"/>
            <p:nvPr/>
          </p:nvSpPr>
          <p:spPr>
            <a:xfrm>
              <a:off x="18680799" y="12164576"/>
              <a:ext cx="1090245"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a:ln>
                    <a:noFill/>
                  </a:ln>
                  <a:solidFill>
                    <a:schemeClr val="bg2">
                      <a:lumMod val="10000"/>
                    </a:schemeClr>
                  </a:solidFill>
                  <a:effectLst/>
                  <a:uFillTx/>
                  <a:latin typeface="+mn-lt"/>
                  <a:ea typeface="+mn-ea"/>
                  <a:cs typeface="+mn-cs"/>
                  <a:sym typeface="Helvetica Neue"/>
                </a:rPr>
                <a:t>Axis 2</a:t>
              </a:r>
            </a:p>
          </p:txBody>
        </p:sp>
        <p:sp>
          <p:nvSpPr>
            <p:cNvPr id="14" name="TextBox 13">
              <a:extLst>
                <a:ext uri="{FF2B5EF4-FFF2-40B4-BE49-F238E27FC236}">
                  <a16:creationId xmlns:a16="http://schemas.microsoft.com/office/drawing/2014/main" id="{2C0B61FD-FAD0-FAC2-7339-7EA8C906D372}"/>
                </a:ext>
              </a:extLst>
            </p:cNvPr>
            <p:cNvSpPr txBox="1"/>
            <p:nvPr/>
          </p:nvSpPr>
          <p:spPr>
            <a:xfrm>
              <a:off x="20661922" y="12164576"/>
              <a:ext cx="1090245"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a:ln>
                    <a:noFill/>
                  </a:ln>
                  <a:solidFill>
                    <a:schemeClr val="bg2">
                      <a:lumMod val="10000"/>
                    </a:schemeClr>
                  </a:solidFill>
                  <a:effectLst/>
                  <a:uFillTx/>
                  <a:latin typeface="+mn-lt"/>
                  <a:ea typeface="+mn-ea"/>
                  <a:cs typeface="+mn-cs"/>
                  <a:sym typeface="Helvetica Neue"/>
                </a:rPr>
                <a:t>Axis 3</a:t>
              </a:r>
            </a:p>
          </p:txBody>
        </p:sp>
        <p:sp>
          <p:nvSpPr>
            <p:cNvPr id="15" name="TextBox 14">
              <a:extLst>
                <a:ext uri="{FF2B5EF4-FFF2-40B4-BE49-F238E27FC236}">
                  <a16:creationId xmlns:a16="http://schemas.microsoft.com/office/drawing/2014/main" id="{AB459F1A-928A-BBC2-98F3-2EF8B8A61F94}"/>
                </a:ext>
              </a:extLst>
            </p:cNvPr>
            <p:cNvSpPr txBox="1"/>
            <p:nvPr/>
          </p:nvSpPr>
          <p:spPr>
            <a:xfrm>
              <a:off x="16894270" y="12636500"/>
              <a:ext cx="4857897"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a:ln>
                    <a:noFill/>
                  </a:ln>
                  <a:solidFill>
                    <a:schemeClr val="bg2">
                      <a:lumMod val="10000"/>
                    </a:schemeClr>
                  </a:solidFill>
                  <a:effectLst/>
                  <a:uFillTx/>
                  <a:latin typeface="+mn-lt"/>
                  <a:ea typeface="+mn-ea"/>
                  <a:cs typeface="+mn-cs"/>
                  <a:sym typeface="Helvetica Neue"/>
                </a:rPr>
                <a:t>We need a separate symmetry axis for each ring system</a:t>
              </a:r>
            </a:p>
          </p:txBody>
        </p:sp>
      </p:grpSp>
      <p:sp>
        <p:nvSpPr>
          <p:cNvPr id="3" name="Slide Number Placeholder 4">
            <a:extLst>
              <a:ext uri="{FF2B5EF4-FFF2-40B4-BE49-F238E27FC236}">
                <a16:creationId xmlns:a16="http://schemas.microsoft.com/office/drawing/2014/main" id="{2E88F498-78DE-FA4E-D5CF-73214405489C}"/>
              </a:ext>
            </a:extLst>
          </p:cNvPr>
          <p:cNvSpPr>
            <a:spLocks noGrp="1"/>
          </p:cNvSpPr>
          <p:nvPr>
            <p:ph type="sldNum" sz="quarter" idx="2"/>
          </p:nvPr>
        </p:nvSpPr>
        <p:spPr>
          <a:xfrm>
            <a:off x="12001499" y="13080999"/>
            <a:ext cx="368505" cy="374600"/>
          </a:xfrm>
        </p:spPr>
        <p:txBody>
          <a:bodyPr/>
          <a:lstStyle/>
          <a:p>
            <a:fld id="{86CB4B4D-7CA3-9044-876B-883B54F8677D}" type="slidenum">
              <a:rPr lang="en-GB" smtClean="0"/>
              <a:t>16</a:t>
            </a:fld>
            <a:endParaRPr lang="en-GB"/>
          </a:p>
        </p:txBody>
      </p:sp>
    </p:spTree>
    <p:extLst>
      <p:ext uri="{BB962C8B-B14F-4D97-AF65-F5344CB8AC3E}">
        <p14:creationId xmlns:p14="http://schemas.microsoft.com/office/powerpoint/2010/main" val="371008528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560B1-6647-24DA-48C8-C98C9E1FB670}"/>
              </a:ext>
            </a:extLst>
          </p:cNvPr>
          <p:cNvSpPr>
            <a:spLocks noGrp="1"/>
          </p:cNvSpPr>
          <p:nvPr>
            <p:ph type="title"/>
          </p:nvPr>
        </p:nvSpPr>
        <p:spPr/>
        <p:txBody>
          <a:bodyPr/>
          <a:lstStyle/>
          <a:p>
            <a:r>
              <a:rPr lang="en-GB" dirty="0"/>
              <a:t>Multiple ring systems</a:t>
            </a:r>
          </a:p>
        </p:txBody>
      </p:sp>
      <p:sp>
        <p:nvSpPr>
          <p:cNvPr id="4" name="Text Placeholder 3">
            <a:extLst>
              <a:ext uri="{FF2B5EF4-FFF2-40B4-BE49-F238E27FC236}">
                <a16:creationId xmlns:a16="http://schemas.microsoft.com/office/drawing/2014/main" id="{B07A801B-B84B-7891-1553-FB6C6469BEAF}"/>
              </a:ext>
            </a:extLst>
          </p:cNvPr>
          <p:cNvSpPr>
            <a:spLocks noGrp="1"/>
          </p:cNvSpPr>
          <p:nvPr>
            <p:ph type="body" idx="1"/>
          </p:nvPr>
        </p:nvSpPr>
        <p:spPr>
          <a:xfrm>
            <a:off x="1206500" y="3657600"/>
            <a:ext cx="12326620" cy="9582912"/>
          </a:xfrm>
        </p:spPr>
        <p:txBody>
          <a:bodyPr>
            <a:normAutofit/>
          </a:bodyPr>
          <a:lstStyle/>
          <a:p>
            <a:pPr marL="0" indent="0">
              <a:buNone/>
            </a:pPr>
            <a:r>
              <a:rPr lang="en-GB" dirty="0"/>
              <a:t>Use a vector of System objects</a:t>
            </a:r>
          </a:p>
          <a:p>
            <a:r>
              <a:rPr lang="en-GB" sz="4000" dirty="0"/>
              <a:t>We need one Avalanche object per system so that we can keep track of which particles are in which system.</a:t>
            </a:r>
          </a:p>
          <a:p>
            <a:r>
              <a:rPr lang="en-GB" sz="4000" dirty="0"/>
              <a:t>We need one ComponentGrid2D and </a:t>
            </a:r>
            <a:r>
              <a:rPr lang="en-GB" sz="4000" dirty="0" err="1"/>
              <a:t>ComponentChargedRing</a:t>
            </a:r>
            <a:r>
              <a:rPr lang="en-GB" sz="4000" dirty="0"/>
              <a:t> object per system as both use symmetry axes, and there is a unique axis per system</a:t>
            </a:r>
          </a:p>
          <a:p>
            <a:r>
              <a:rPr lang="en-GB" sz="4000" dirty="0"/>
              <a:t>We use a single Sensor object. This ensures all particles feel the field from all systems.</a:t>
            </a:r>
          </a:p>
        </p:txBody>
      </p:sp>
      <p:pic>
        <p:nvPicPr>
          <p:cNvPr id="5" name="Picture 4">
            <a:extLst>
              <a:ext uri="{FF2B5EF4-FFF2-40B4-BE49-F238E27FC236}">
                <a16:creationId xmlns:a16="http://schemas.microsoft.com/office/drawing/2014/main" id="{D7DA8154-EF1A-D468-CB01-DE97D793F2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51131" y="3657600"/>
            <a:ext cx="9226369" cy="7710057"/>
          </a:xfrm>
          <a:prstGeom prst="rect">
            <a:avLst/>
          </a:prstGeom>
        </p:spPr>
      </p:pic>
      <p:sp>
        <p:nvSpPr>
          <p:cNvPr id="6" name="Slide Number Placeholder 4">
            <a:extLst>
              <a:ext uri="{FF2B5EF4-FFF2-40B4-BE49-F238E27FC236}">
                <a16:creationId xmlns:a16="http://schemas.microsoft.com/office/drawing/2014/main" id="{4456DE50-B320-52E1-B955-4AAB307DD272}"/>
              </a:ext>
            </a:extLst>
          </p:cNvPr>
          <p:cNvSpPr>
            <a:spLocks noGrp="1"/>
          </p:cNvSpPr>
          <p:nvPr>
            <p:ph type="sldNum" sz="quarter" idx="2"/>
          </p:nvPr>
        </p:nvSpPr>
        <p:spPr>
          <a:xfrm>
            <a:off x="12001499" y="13080999"/>
            <a:ext cx="368505" cy="374600"/>
          </a:xfrm>
        </p:spPr>
        <p:txBody>
          <a:bodyPr/>
          <a:lstStyle/>
          <a:p>
            <a:fld id="{86CB4B4D-7CA3-9044-876B-883B54F8677D}" type="slidenum">
              <a:rPr lang="en-GB" smtClean="0"/>
              <a:t>17</a:t>
            </a:fld>
            <a:endParaRPr lang="en-GB"/>
          </a:p>
        </p:txBody>
      </p:sp>
    </p:spTree>
    <p:extLst>
      <p:ext uri="{BB962C8B-B14F-4D97-AF65-F5344CB8AC3E}">
        <p14:creationId xmlns:p14="http://schemas.microsoft.com/office/powerpoint/2010/main" val="194977885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6636B-C14E-C533-EB52-A634F759C5A9}"/>
              </a:ext>
            </a:extLst>
          </p:cNvPr>
          <p:cNvSpPr>
            <a:spLocks noGrp="1"/>
          </p:cNvSpPr>
          <p:nvPr>
            <p:ph type="title"/>
          </p:nvPr>
        </p:nvSpPr>
        <p:spPr>
          <a:xfrm>
            <a:off x="1206500" y="1079501"/>
            <a:ext cx="7200900" cy="785875"/>
          </a:xfrm>
        </p:spPr>
        <p:txBody>
          <a:bodyPr>
            <a:normAutofit fontScale="90000"/>
          </a:bodyPr>
          <a:lstStyle/>
          <a:p>
            <a:r>
              <a:rPr lang="en-GB" dirty="0"/>
              <a:t>Multiple ring systems</a:t>
            </a:r>
          </a:p>
        </p:txBody>
      </p:sp>
      <p:grpSp>
        <p:nvGrpSpPr>
          <p:cNvPr id="14" name="Group 13">
            <a:extLst>
              <a:ext uri="{FF2B5EF4-FFF2-40B4-BE49-F238E27FC236}">
                <a16:creationId xmlns:a16="http://schemas.microsoft.com/office/drawing/2014/main" id="{D3C9E200-188E-FCF0-A0E1-4D9437EE0EA2}"/>
              </a:ext>
            </a:extLst>
          </p:cNvPr>
          <p:cNvGrpSpPr/>
          <p:nvPr/>
        </p:nvGrpSpPr>
        <p:grpSpPr>
          <a:xfrm>
            <a:off x="9151349" y="710989"/>
            <a:ext cx="15232651" cy="12294022"/>
            <a:chOff x="7973568" y="-79514"/>
            <a:chExt cx="16283813" cy="13843001"/>
          </a:xfrm>
        </p:grpSpPr>
        <p:pic>
          <p:nvPicPr>
            <p:cNvPr id="6" name="Picture 5">
              <a:extLst>
                <a:ext uri="{FF2B5EF4-FFF2-40B4-BE49-F238E27FC236}">
                  <a16:creationId xmlns:a16="http://schemas.microsoft.com/office/drawing/2014/main" id="{79B4087B-70C8-FD4E-2459-07F0EED03EE3}"/>
                </a:ext>
              </a:extLst>
            </p:cNvPr>
            <p:cNvPicPr>
              <a:picLocks noChangeAspect="1"/>
            </p:cNvPicPr>
            <p:nvPr/>
          </p:nvPicPr>
          <p:blipFill>
            <a:blip r:embed="rId2"/>
            <a:stretch>
              <a:fillRect/>
            </a:stretch>
          </p:blipFill>
          <p:spPr>
            <a:xfrm rot="5400000">
              <a:off x="8319263" y="-219214"/>
              <a:ext cx="6921500" cy="7200900"/>
            </a:xfrm>
            <a:prstGeom prst="rect">
              <a:avLst/>
            </a:prstGeom>
          </p:spPr>
        </p:pic>
        <p:pic>
          <p:nvPicPr>
            <p:cNvPr id="12" name="Picture 11">
              <a:extLst>
                <a:ext uri="{FF2B5EF4-FFF2-40B4-BE49-F238E27FC236}">
                  <a16:creationId xmlns:a16="http://schemas.microsoft.com/office/drawing/2014/main" id="{9F1C7D7D-209C-9497-02A9-D95808D1ADE4}"/>
                </a:ext>
              </a:extLst>
            </p:cNvPr>
            <p:cNvPicPr>
              <a:picLocks noChangeAspect="1"/>
            </p:cNvPicPr>
            <p:nvPr/>
          </p:nvPicPr>
          <p:blipFill>
            <a:blip r:embed="rId3"/>
            <a:stretch>
              <a:fillRect/>
            </a:stretch>
          </p:blipFill>
          <p:spPr>
            <a:xfrm rot="5400000">
              <a:off x="16344137" y="-219214"/>
              <a:ext cx="6921500" cy="7200900"/>
            </a:xfrm>
            <a:prstGeom prst="rect">
              <a:avLst/>
            </a:prstGeom>
          </p:spPr>
        </p:pic>
        <p:pic>
          <p:nvPicPr>
            <p:cNvPr id="10" name="Picture 9">
              <a:extLst>
                <a:ext uri="{FF2B5EF4-FFF2-40B4-BE49-F238E27FC236}">
                  <a16:creationId xmlns:a16="http://schemas.microsoft.com/office/drawing/2014/main" id="{0B448790-D305-D097-E481-0C6BD6DC549B}"/>
                </a:ext>
              </a:extLst>
            </p:cNvPr>
            <p:cNvPicPr>
              <a:picLocks noChangeAspect="1"/>
            </p:cNvPicPr>
            <p:nvPr/>
          </p:nvPicPr>
          <p:blipFill>
            <a:blip r:embed="rId4"/>
            <a:srcRect l="4176"/>
            <a:stretch>
              <a:fillRect/>
            </a:stretch>
          </p:blipFill>
          <p:spPr>
            <a:xfrm rot="5400000">
              <a:off x="16381794" y="5887898"/>
              <a:ext cx="7551925" cy="8199249"/>
            </a:xfrm>
            <a:prstGeom prst="rect">
              <a:avLst/>
            </a:prstGeom>
          </p:spPr>
        </p:pic>
        <p:pic>
          <p:nvPicPr>
            <p:cNvPr id="8" name="Picture 7">
              <a:extLst>
                <a:ext uri="{FF2B5EF4-FFF2-40B4-BE49-F238E27FC236}">
                  <a16:creationId xmlns:a16="http://schemas.microsoft.com/office/drawing/2014/main" id="{2F03F609-4030-D68E-6DF4-CD5DDD379AA0}"/>
                </a:ext>
              </a:extLst>
            </p:cNvPr>
            <p:cNvPicPr>
              <a:picLocks noChangeAspect="1"/>
            </p:cNvPicPr>
            <p:nvPr/>
          </p:nvPicPr>
          <p:blipFill>
            <a:blip r:embed="rId5"/>
            <a:srcRect l="4545"/>
            <a:stretch>
              <a:fillRect/>
            </a:stretch>
          </p:blipFill>
          <p:spPr>
            <a:xfrm rot="5400000">
              <a:off x="8313039" y="5872091"/>
              <a:ext cx="7551925" cy="8230868"/>
            </a:xfrm>
            <a:prstGeom prst="rect">
              <a:avLst/>
            </a:prstGeom>
          </p:spPr>
        </p:pic>
      </p:grpSp>
      <p:sp>
        <p:nvSpPr>
          <p:cNvPr id="13" name="Text Placeholder 3">
            <a:extLst>
              <a:ext uri="{FF2B5EF4-FFF2-40B4-BE49-F238E27FC236}">
                <a16:creationId xmlns:a16="http://schemas.microsoft.com/office/drawing/2014/main" id="{3D628921-0043-ACAF-7B0F-01A6C5E6D408}"/>
              </a:ext>
            </a:extLst>
          </p:cNvPr>
          <p:cNvSpPr txBox="1">
            <a:spLocks/>
          </p:cNvSpPr>
          <p:nvPr/>
        </p:nvSpPr>
        <p:spPr>
          <a:xfrm>
            <a:off x="1206500" y="4254413"/>
            <a:ext cx="7200900" cy="80573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marL="0" indent="0" hangingPunct="1">
              <a:lnSpc>
                <a:spcPct val="120000"/>
              </a:lnSpc>
              <a:spcBef>
                <a:spcPts val="0"/>
              </a:spcBef>
              <a:buNone/>
            </a:pPr>
            <a:r>
              <a:rPr lang="en-GB" sz="4000" dirty="0"/>
              <a:t>Background field not included as the space charge field was weak (~10</a:t>
            </a:r>
            <a:r>
              <a:rPr lang="en-GB" sz="4000" baseline="30000" dirty="0"/>
              <a:t>3</a:t>
            </a:r>
            <a:r>
              <a:rPr lang="en-GB" sz="4000" dirty="0"/>
              <a:t> charges per ring system). Units are V/cm.</a:t>
            </a:r>
          </a:p>
          <a:p>
            <a:pPr marL="0" indent="0" hangingPunct="1">
              <a:lnSpc>
                <a:spcPct val="120000"/>
              </a:lnSpc>
              <a:spcBef>
                <a:spcPts val="0"/>
              </a:spcBef>
              <a:buNone/>
            </a:pPr>
            <a:endParaRPr lang="en-GB" sz="4000" dirty="0"/>
          </a:p>
          <a:p>
            <a:pPr marL="0" indent="0" hangingPunct="1">
              <a:lnSpc>
                <a:spcPct val="100000"/>
              </a:lnSpc>
              <a:spcBef>
                <a:spcPts val="0"/>
              </a:spcBef>
              <a:buNone/>
            </a:pPr>
            <a:r>
              <a:rPr lang="en-GB" sz="4000" b="1" dirty="0"/>
              <a:t>Top</a:t>
            </a:r>
            <a:r>
              <a:rPr lang="en-GB" sz="4000" dirty="0"/>
              <a:t>: drift lines (</a:t>
            </a:r>
            <a:r>
              <a:rPr lang="en-GB" sz="4000" dirty="0">
                <a:solidFill>
                  <a:srgbClr val="FF9902"/>
                </a:solidFill>
              </a:rPr>
              <a:t>electrons</a:t>
            </a:r>
            <a:r>
              <a:rPr lang="en-GB" sz="4000" dirty="0">
                <a:solidFill>
                  <a:schemeClr val="bg2">
                    <a:lumMod val="10000"/>
                  </a:schemeClr>
                </a:solidFill>
              </a:rPr>
              <a:t>, </a:t>
            </a:r>
            <a:r>
              <a:rPr lang="en-GB" sz="4000" dirty="0">
                <a:solidFill>
                  <a:srgbClr val="CD1400"/>
                </a:solidFill>
              </a:rPr>
              <a:t>ions</a:t>
            </a:r>
            <a:r>
              <a:rPr lang="en-GB" sz="4000" dirty="0">
                <a:solidFill>
                  <a:schemeClr val="bg2">
                    <a:lumMod val="10000"/>
                  </a:schemeClr>
                </a:solidFill>
              </a:rPr>
              <a:t>)</a:t>
            </a:r>
            <a:endParaRPr lang="en-GB" sz="4000" dirty="0"/>
          </a:p>
          <a:p>
            <a:pPr marL="0" indent="0" hangingPunct="1">
              <a:lnSpc>
                <a:spcPct val="100000"/>
              </a:lnSpc>
              <a:spcBef>
                <a:spcPts val="0"/>
              </a:spcBef>
              <a:buNone/>
            </a:pPr>
            <a:r>
              <a:rPr lang="en-GB" sz="4000" b="1" dirty="0"/>
              <a:t>Bottom</a:t>
            </a:r>
            <a:r>
              <a:rPr lang="en-GB" sz="4000" dirty="0"/>
              <a:t>: space charge E-field magnitude</a:t>
            </a:r>
          </a:p>
          <a:p>
            <a:pPr marL="0" indent="0" hangingPunct="1">
              <a:spcBef>
                <a:spcPts val="0"/>
              </a:spcBef>
              <a:buNone/>
            </a:pPr>
            <a:endParaRPr lang="en-GB" sz="4000" dirty="0"/>
          </a:p>
          <a:p>
            <a:pPr marL="0" indent="0" hangingPunct="1">
              <a:lnSpc>
                <a:spcPct val="120000"/>
              </a:lnSpc>
              <a:spcBef>
                <a:spcPts val="0"/>
              </a:spcBef>
              <a:buNone/>
            </a:pPr>
            <a:endParaRPr lang="en-GB" sz="4000" dirty="0"/>
          </a:p>
        </p:txBody>
      </p:sp>
      <p:sp>
        <p:nvSpPr>
          <p:cNvPr id="3" name="Slide Number Placeholder 4">
            <a:extLst>
              <a:ext uri="{FF2B5EF4-FFF2-40B4-BE49-F238E27FC236}">
                <a16:creationId xmlns:a16="http://schemas.microsoft.com/office/drawing/2014/main" id="{5507A4D3-2D86-902B-BCAC-78C5F1EF7842}"/>
              </a:ext>
            </a:extLst>
          </p:cNvPr>
          <p:cNvSpPr>
            <a:spLocks noGrp="1"/>
          </p:cNvSpPr>
          <p:nvPr>
            <p:ph type="sldNum" sz="quarter" idx="2"/>
          </p:nvPr>
        </p:nvSpPr>
        <p:spPr>
          <a:xfrm>
            <a:off x="12001499" y="13080999"/>
            <a:ext cx="368505" cy="374600"/>
          </a:xfrm>
        </p:spPr>
        <p:txBody>
          <a:bodyPr/>
          <a:lstStyle/>
          <a:p>
            <a:fld id="{86CB4B4D-7CA3-9044-876B-883B54F8677D}" type="slidenum">
              <a:rPr lang="en-GB" smtClean="0"/>
              <a:t>18</a:t>
            </a:fld>
            <a:endParaRPr lang="en-GB"/>
          </a:p>
        </p:txBody>
      </p:sp>
    </p:spTree>
    <p:extLst>
      <p:ext uri="{BB962C8B-B14F-4D97-AF65-F5344CB8AC3E}">
        <p14:creationId xmlns:p14="http://schemas.microsoft.com/office/powerpoint/2010/main" val="108762589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55814-4B47-B406-1DC9-26ECB7D362D7}"/>
              </a:ext>
            </a:extLst>
          </p:cNvPr>
          <p:cNvSpPr>
            <a:spLocks noGrp="1"/>
          </p:cNvSpPr>
          <p:nvPr>
            <p:ph type="title"/>
          </p:nvPr>
        </p:nvSpPr>
        <p:spPr/>
        <p:txBody>
          <a:bodyPr/>
          <a:lstStyle/>
          <a:p>
            <a:r>
              <a:rPr lang="en-GB" dirty="0"/>
              <a:t>Conclusion</a:t>
            </a:r>
          </a:p>
        </p:txBody>
      </p:sp>
      <p:sp>
        <p:nvSpPr>
          <p:cNvPr id="4" name="Text Placeholder 3">
            <a:extLst>
              <a:ext uri="{FF2B5EF4-FFF2-40B4-BE49-F238E27FC236}">
                <a16:creationId xmlns:a16="http://schemas.microsoft.com/office/drawing/2014/main" id="{6A319951-B004-BD98-00B1-69B2C9DADB55}"/>
              </a:ext>
            </a:extLst>
          </p:cNvPr>
          <p:cNvSpPr>
            <a:spLocks noGrp="1"/>
          </p:cNvSpPr>
          <p:nvPr>
            <p:ph type="body" idx="1"/>
          </p:nvPr>
        </p:nvSpPr>
        <p:spPr>
          <a:xfrm>
            <a:off x="1206500" y="3229601"/>
            <a:ext cx="21971000" cy="9885508"/>
          </a:xfrm>
        </p:spPr>
        <p:txBody>
          <a:bodyPr>
            <a:normAutofit fontScale="77500" lnSpcReduction="20000"/>
          </a:bodyPr>
          <a:lstStyle/>
          <a:p>
            <a:pPr marL="0" indent="0">
              <a:buNone/>
            </a:pPr>
            <a:r>
              <a:rPr lang="en-GB" dirty="0"/>
              <a:t>A semi-analytic, axisymmetric approach for including the space charge effect in microscopic simulations was investigated</a:t>
            </a:r>
          </a:p>
          <a:p>
            <a:pPr lvl="1"/>
            <a:r>
              <a:rPr lang="en-GB" dirty="0"/>
              <a:t>The new class </a:t>
            </a:r>
            <a:r>
              <a:rPr lang="en-GB" dirty="0" err="1"/>
              <a:t>ComponentChargedRing</a:t>
            </a:r>
            <a:r>
              <a:rPr lang="en-GB" dirty="0"/>
              <a:t> was added to Garfield++</a:t>
            </a:r>
          </a:p>
          <a:p>
            <a:pPr lvl="1"/>
            <a:r>
              <a:rPr lang="en-GB" dirty="0"/>
              <a:t>Grid-based and grid-free approached were investigated</a:t>
            </a:r>
          </a:p>
          <a:p>
            <a:pPr lvl="1"/>
            <a:r>
              <a:rPr lang="en-GB" dirty="0"/>
              <a:t>Charge densities required for significant field modification were investigated</a:t>
            </a:r>
          </a:p>
          <a:p>
            <a:pPr lvl="1"/>
            <a:r>
              <a:rPr lang="en-GB" dirty="0"/>
              <a:t>Effect of using a resistive anode was investigated</a:t>
            </a:r>
          </a:p>
          <a:p>
            <a:pPr lvl="1"/>
            <a:r>
              <a:rPr lang="en-GB" dirty="0"/>
              <a:t>A gain limiting effect was observed</a:t>
            </a:r>
          </a:p>
          <a:p>
            <a:pPr lvl="1">
              <a:lnSpc>
                <a:spcPct val="120000"/>
              </a:lnSpc>
            </a:pPr>
            <a:r>
              <a:rPr lang="en-GB" dirty="0"/>
              <a:t>Proof of concept technique of simulating multiple ring systems was developed and applied to a Micromegas</a:t>
            </a:r>
          </a:p>
          <a:p>
            <a:pPr lvl="1">
              <a:lnSpc>
                <a:spcPct val="120000"/>
              </a:lnSpc>
            </a:pPr>
            <a:endParaRPr lang="en-GB" dirty="0"/>
          </a:p>
          <a:p>
            <a:pPr marL="0" indent="0">
              <a:lnSpc>
                <a:spcPct val="120000"/>
              </a:lnSpc>
              <a:buNone/>
            </a:pPr>
            <a:r>
              <a:rPr lang="en-GB" b="1" dirty="0"/>
              <a:t>Future work: </a:t>
            </a:r>
            <a:r>
              <a:rPr lang="en-GB" dirty="0"/>
              <a:t>compare to FEM/</a:t>
            </a:r>
            <a:r>
              <a:rPr lang="en-GB" dirty="0" err="1"/>
              <a:t>neBEM</a:t>
            </a:r>
            <a:r>
              <a:rPr lang="en-GB" dirty="0"/>
              <a:t> approaches, apply this method to LGADs</a:t>
            </a:r>
            <a:endParaRPr lang="en-GB" b="1" dirty="0"/>
          </a:p>
          <a:p>
            <a:pPr marL="609600" lvl="1" indent="0">
              <a:lnSpc>
                <a:spcPct val="120000"/>
              </a:lnSpc>
              <a:buNone/>
            </a:pPr>
            <a:endParaRPr lang="en-GB" b="1" dirty="0"/>
          </a:p>
        </p:txBody>
      </p:sp>
      <p:sp>
        <p:nvSpPr>
          <p:cNvPr id="5" name="Slide Number Placeholder 4">
            <a:extLst>
              <a:ext uri="{FF2B5EF4-FFF2-40B4-BE49-F238E27FC236}">
                <a16:creationId xmlns:a16="http://schemas.microsoft.com/office/drawing/2014/main" id="{C3B32BB4-9AAE-70A9-7A8C-FBD15EE722FC}"/>
              </a:ext>
            </a:extLst>
          </p:cNvPr>
          <p:cNvSpPr>
            <a:spLocks noGrp="1"/>
          </p:cNvSpPr>
          <p:nvPr>
            <p:ph type="sldNum" sz="quarter" idx="2"/>
          </p:nvPr>
        </p:nvSpPr>
        <p:spPr>
          <a:xfrm>
            <a:off x="12001499" y="13080999"/>
            <a:ext cx="368505" cy="374600"/>
          </a:xfrm>
        </p:spPr>
        <p:txBody>
          <a:bodyPr/>
          <a:lstStyle/>
          <a:p>
            <a:fld id="{86CB4B4D-7CA3-9044-876B-883B54F8677D}" type="slidenum">
              <a:rPr lang="en-GB" smtClean="0"/>
              <a:t>19</a:t>
            </a:fld>
            <a:endParaRPr lang="en-GB"/>
          </a:p>
        </p:txBody>
      </p:sp>
      <p:sp>
        <p:nvSpPr>
          <p:cNvPr id="3" name="TextBox 2">
            <a:extLst>
              <a:ext uri="{FF2B5EF4-FFF2-40B4-BE49-F238E27FC236}">
                <a16:creationId xmlns:a16="http://schemas.microsoft.com/office/drawing/2014/main" id="{7034AC8A-F6FB-A854-21C9-59263E30C1CF}"/>
              </a:ext>
            </a:extLst>
          </p:cNvPr>
          <p:cNvSpPr txBox="1"/>
          <p:nvPr/>
        </p:nvSpPr>
        <p:spPr>
          <a:xfrm>
            <a:off x="17706109" y="689791"/>
            <a:ext cx="5153891" cy="471924"/>
          </a:xfrm>
          <a:prstGeom prst="rect">
            <a:avLst/>
          </a:prstGeom>
          <a:noFill/>
          <a:ln w="38100" cap="flat">
            <a:solidFill>
              <a:schemeClr val="bg2">
                <a:lumMod val="1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en-GB" dirty="0">
                <a:solidFill>
                  <a:schemeClr val="bg2">
                    <a:lumMod val="10000"/>
                  </a:schemeClr>
                </a:solidFill>
              </a:rPr>
              <a:t>Project r</a:t>
            </a:r>
            <a:r>
              <a:rPr kumimoji="0" lang="en-GB" sz="2400" b="0" i="0" u="none" strike="noStrike" cap="none" spc="0" normalizeH="0" baseline="0" dirty="0">
                <a:ln>
                  <a:noFill/>
                </a:ln>
                <a:solidFill>
                  <a:schemeClr val="bg2">
                    <a:lumMod val="10000"/>
                  </a:schemeClr>
                </a:solidFill>
                <a:effectLst/>
                <a:uFillTx/>
                <a:latin typeface="+mn-lt"/>
                <a:ea typeface="+mn-ea"/>
                <a:cs typeface="+mn-cs"/>
                <a:sym typeface="Helvetica Neue"/>
              </a:rPr>
              <a:t>eport viewable </a:t>
            </a:r>
            <a:r>
              <a:rPr kumimoji="0" lang="en-GB" sz="2400" b="0" i="0" u="none" strike="noStrike" cap="none" spc="0" normalizeH="0" baseline="0" dirty="0">
                <a:ln>
                  <a:noFill/>
                </a:ln>
                <a:solidFill>
                  <a:schemeClr val="bg2">
                    <a:lumMod val="10000"/>
                  </a:schemeClr>
                </a:solidFill>
                <a:effectLst/>
                <a:uFillTx/>
                <a:latin typeface="+mn-lt"/>
                <a:ea typeface="+mn-ea"/>
                <a:cs typeface="+mn-cs"/>
                <a:sym typeface="Helvetica Neue"/>
                <a:hlinkClick r:id="rId2">
                  <a:extLst>
                    <a:ext uri="{A12FA001-AC4F-418D-AE19-62706E023703}">
                      <ahyp:hlinkClr xmlns:ahyp="http://schemas.microsoft.com/office/drawing/2018/hyperlinkcolor" val="tx"/>
                    </a:ext>
                  </a:extLst>
                </a:hlinkClick>
              </a:rPr>
              <a:t>here</a:t>
            </a:r>
            <a:endParaRPr kumimoji="0" lang="en-GB" sz="2400" b="0" i="0" u="none" strike="noStrike" cap="none" spc="0" normalizeH="0" baseline="0" dirty="0">
              <a:ln>
                <a:noFill/>
              </a:ln>
              <a:solidFill>
                <a:schemeClr val="bg2">
                  <a:lumMod val="10000"/>
                </a:schemeClr>
              </a:solidFill>
              <a:effectLst/>
              <a:uFillTx/>
              <a:latin typeface="+mn-lt"/>
              <a:ea typeface="+mn-ea"/>
              <a:cs typeface="+mn-cs"/>
              <a:sym typeface="Helvetica Neue"/>
            </a:endParaRPr>
          </a:p>
        </p:txBody>
      </p:sp>
    </p:spTree>
    <p:extLst>
      <p:ext uri="{BB962C8B-B14F-4D97-AF65-F5344CB8AC3E}">
        <p14:creationId xmlns:p14="http://schemas.microsoft.com/office/powerpoint/2010/main" val="189204899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67A30-35FF-868F-5A33-3E76593CEA4E}"/>
              </a:ext>
            </a:extLst>
          </p:cNvPr>
          <p:cNvSpPr>
            <a:spLocks noGrp="1"/>
          </p:cNvSpPr>
          <p:nvPr>
            <p:ph type="title"/>
          </p:nvPr>
        </p:nvSpPr>
        <p:spPr/>
        <p:txBody>
          <a:bodyPr/>
          <a:lstStyle/>
          <a:p>
            <a:r>
              <a:rPr lang="en-GB" noProof="0" dirty="0"/>
              <a:t>The space charge effect</a:t>
            </a:r>
          </a:p>
        </p:txBody>
      </p:sp>
      <p:sp>
        <p:nvSpPr>
          <p:cNvPr id="4" name="Text Placeholder 3">
            <a:extLst>
              <a:ext uri="{FF2B5EF4-FFF2-40B4-BE49-F238E27FC236}">
                <a16:creationId xmlns:a16="http://schemas.microsoft.com/office/drawing/2014/main" id="{FA76CBC2-284A-FE6A-FAFE-0A22859781BF}"/>
              </a:ext>
            </a:extLst>
          </p:cNvPr>
          <p:cNvSpPr>
            <a:spLocks noGrp="1"/>
          </p:cNvSpPr>
          <p:nvPr>
            <p:ph type="body" idx="1"/>
          </p:nvPr>
        </p:nvSpPr>
        <p:spPr>
          <a:xfrm>
            <a:off x="1206500" y="4248503"/>
            <a:ext cx="13602320" cy="8932237"/>
          </a:xfrm>
        </p:spPr>
        <p:txBody>
          <a:bodyPr/>
          <a:lstStyle/>
          <a:p>
            <a:r>
              <a:rPr lang="en-GB" noProof="0" dirty="0"/>
              <a:t>During avalanches, non-negligible fields may arise from the space charge distribution </a:t>
            </a:r>
          </a:p>
          <a:p>
            <a:r>
              <a:rPr lang="en-GB" noProof="0" dirty="0"/>
              <a:t>These charges modify the background applied field</a:t>
            </a:r>
          </a:p>
          <a:p>
            <a:r>
              <a:rPr lang="en-GB" dirty="0"/>
              <a:t>A significant background field modification may lead to a gain modification</a:t>
            </a:r>
          </a:p>
        </p:txBody>
      </p:sp>
      <p:grpSp>
        <p:nvGrpSpPr>
          <p:cNvPr id="11" name="Group 10">
            <a:extLst>
              <a:ext uri="{FF2B5EF4-FFF2-40B4-BE49-F238E27FC236}">
                <a16:creationId xmlns:a16="http://schemas.microsoft.com/office/drawing/2014/main" id="{3907F217-DC24-4186-30D1-2F988742E762}"/>
              </a:ext>
            </a:extLst>
          </p:cNvPr>
          <p:cNvGrpSpPr/>
          <p:nvPr/>
        </p:nvGrpSpPr>
        <p:grpSpPr>
          <a:xfrm>
            <a:off x="15792295" y="4248503"/>
            <a:ext cx="7772400" cy="6687027"/>
            <a:chOff x="1206500" y="6858000"/>
            <a:chExt cx="7772400" cy="6687027"/>
          </a:xfrm>
        </p:grpSpPr>
        <p:pic>
          <p:nvPicPr>
            <p:cNvPr id="7" name="Picture 6" descr="A diagram of a graph&#10;&#10;AI-generated content may be incorrect.">
              <a:extLst>
                <a:ext uri="{FF2B5EF4-FFF2-40B4-BE49-F238E27FC236}">
                  <a16:creationId xmlns:a16="http://schemas.microsoft.com/office/drawing/2014/main" id="{03808592-73AC-8789-ED38-9FCAA6A784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6500" y="6858000"/>
              <a:ext cx="7772400" cy="5856030"/>
            </a:xfrm>
            <a:prstGeom prst="rect">
              <a:avLst/>
            </a:prstGeom>
          </p:spPr>
        </p:pic>
        <p:sp>
          <p:nvSpPr>
            <p:cNvPr id="10" name="TextBox 9">
              <a:extLst>
                <a:ext uri="{FF2B5EF4-FFF2-40B4-BE49-F238E27FC236}">
                  <a16:creationId xmlns:a16="http://schemas.microsoft.com/office/drawing/2014/main" id="{BD45B576-C524-D013-1D13-BBD215EADC1E}"/>
                </a:ext>
              </a:extLst>
            </p:cNvPr>
            <p:cNvSpPr txBox="1">
              <a:spLocks/>
            </p:cNvSpPr>
            <p:nvPr/>
          </p:nvSpPr>
          <p:spPr>
            <a:xfrm>
              <a:off x="1206500" y="12714030"/>
              <a:ext cx="7772400"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GB" sz="2400" b="0" i="0" u="none" strike="noStrike" cap="none" spc="0" normalizeH="0" baseline="0" noProof="0" dirty="0">
                  <a:ln>
                    <a:noFill/>
                  </a:ln>
                  <a:solidFill>
                    <a:srgbClr val="5E5E5E"/>
                  </a:solidFill>
                  <a:effectLst/>
                  <a:uFillTx/>
                  <a:latin typeface="+mn-lt"/>
                  <a:ea typeface="+mn-ea"/>
                  <a:cs typeface="+mn-cs"/>
                  <a:sym typeface="Helvetica Neue"/>
                </a:rPr>
                <a:t>C. Lippmann, W. Riegler, Nuclear Instruments and Methods in Physics Research A 517 (2004) 54–76</a:t>
              </a:r>
            </a:p>
          </p:txBody>
        </p:sp>
      </p:grpSp>
      <p:sp>
        <p:nvSpPr>
          <p:cNvPr id="14" name="Slide Number Placeholder 13">
            <a:extLst>
              <a:ext uri="{FF2B5EF4-FFF2-40B4-BE49-F238E27FC236}">
                <a16:creationId xmlns:a16="http://schemas.microsoft.com/office/drawing/2014/main" id="{1C0BF9EE-CD43-C4F4-337A-2912602E47C9}"/>
              </a:ext>
            </a:extLst>
          </p:cNvPr>
          <p:cNvSpPr>
            <a:spLocks noGrp="1"/>
          </p:cNvSpPr>
          <p:nvPr>
            <p:ph type="sldNum" sz="quarter" idx="2"/>
          </p:nvPr>
        </p:nvSpPr>
        <p:spPr/>
        <p:txBody>
          <a:bodyPr/>
          <a:lstStyle/>
          <a:p>
            <a:fld id="{86CB4B4D-7CA3-9044-876B-883B54F8677D}" type="slidenum">
              <a:rPr lang="en-GB" smtClean="0"/>
              <a:t>2</a:t>
            </a:fld>
            <a:endParaRPr lang="en-GB"/>
          </a:p>
        </p:txBody>
      </p:sp>
    </p:spTree>
    <p:extLst>
      <p:ext uri="{BB962C8B-B14F-4D97-AF65-F5344CB8AC3E}">
        <p14:creationId xmlns:p14="http://schemas.microsoft.com/office/powerpoint/2010/main" val="413991569"/>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3C7C8-1767-AE14-FFF0-AE54696287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6E3F36-851A-C0D7-4276-CCFD5E223870}"/>
              </a:ext>
            </a:extLst>
          </p:cNvPr>
          <p:cNvSpPr>
            <a:spLocks noGrp="1"/>
          </p:cNvSpPr>
          <p:nvPr>
            <p:ph type="title"/>
          </p:nvPr>
        </p:nvSpPr>
        <p:spPr>
          <a:xfrm>
            <a:off x="5791691" y="6141418"/>
            <a:ext cx="12800618" cy="1433163"/>
          </a:xfrm>
        </p:spPr>
        <p:txBody>
          <a:bodyPr>
            <a:normAutofit/>
          </a:bodyPr>
          <a:lstStyle/>
          <a:p>
            <a:pPr algn="ctr"/>
            <a:r>
              <a:rPr lang="en-GB" dirty="0"/>
              <a:t>Questions</a:t>
            </a:r>
          </a:p>
        </p:txBody>
      </p:sp>
      <p:sp>
        <p:nvSpPr>
          <p:cNvPr id="5" name="Slide Number Placeholder 4">
            <a:extLst>
              <a:ext uri="{FF2B5EF4-FFF2-40B4-BE49-F238E27FC236}">
                <a16:creationId xmlns:a16="http://schemas.microsoft.com/office/drawing/2014/main" id="{490EEF30-FC97-38AD-E080-724258BA18BA}"/>
              </a:ext>
            </a:extLst>
          </p:cNvPr>
          <p:cNvSpPr>
            <a:spLocks noGrp="1"/>
          </p:cNvSpPr>
          <p:nvPr>
            <p:ph type="sldNum" sz="quarter" idx="2"/>
          </p:nvPr>
        </p:nvSpPr>
        <p:spPr/>
        <p:txBody>
          <a:bodyPr/>
          <a:lstStyle/>
          <a:p>
            <a:fld id="{86CB4B4D-7CA3-9044-876B-883B54F8677D}" type="slidenum">
              <a:rPr lang="en-GB" smtClean="0"/>
              <a:t>20</a:t>
            </a:fld>
            <a:endParaRPr lang="en-GB"/>
          </a:p>
        </p:txBody>
      </p:sp>
    </p:spTree>
    <p:extLst>
      <p:ext uri="{BB962C8B-B14F-4D97-AF65-F5344CB8AC3E}">
        <p14:creationId xmlns:p14="http://schemas.microsoft.com/office/powerpoint/2010/main" val="2915004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6A4EA-238C-4BD5-7604-1CFF81A47120}"/>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D788D93-125A-047C-D1DB-5BDBAFF7DADE}"/>
              </a:ext>
            </a:extLst>
          </p:cNvPr>
          <p:cNvSpPr>
            <a:spLocks noGrp="1"/>
          </p:cNvSpPr>
          <p:nvPr>
            <p:ph type="sldNum" sz="quarter" idx="2"/>
          </p:nvPr>
        </p:nvSpPr>
        <p:spPr/>
        <p:txBody>
          <a:bodyPr/>
          <a:lstStyle/>
          <a:p>
            <a:fld id="{86CB4B4D-7CA3-9044-876B-883B54F8677D}" type="slidenum">
              <a:rPr lang="en-GB" smtClean="0"/>
              <a:t>21</a:t>
            </a:fld>
            <a:endParaRPr lang="en-GB"/>
          </a:p>
        </p:txBody>
      </p:sp>
      <p:sp>
        <p:nvSpPr>
          <p:cNvPr id="4" name="Title 3">
            <a:extLst>
              <a:ext uri="{FF2B5EF4-FFF2-40B4-BE49-F238E27FC236}">
                <a16:creationId xmlns:a16="http://schemas.microsoft.com/office/drawing/2014/main" id="{DCD8F36B-1721-0D44-E0D8-7D1A07797163}"/>
              </a:ext>
            </a:extLst>
          </p:cNvPr>
          <p:cNvSpPr>
            <a:spLocks noGrp="1"/>
          </p:cNvSpPr>
          <p:nvPr>
            <p:ph type="title"/>
          </p:nvPr>
        </p:nvSpPr>
        <p:spPr/>
        <p:txBody>
          <a:bodyPr/>
          <a:lstStyle/>
          <a:p>
            <a:r>
              <a:rPr lang="en-GB" dirty="0"/>
              <a:t>Point charge approach</a:t>
            </a:r>
          </a:p>
        </p:txBody>
      </p:sp>
      <p:sp>
        <p:nvSpPr>
          <p:cNvPr id="6" name="Text Placeholder 3">
            <a:extLst>
              <a:ext uri="{FF2B5EF4-FFF2-40B4-BE49-F238E27FC236}">
                <a16:creationId xmlns:a16="http://schemas.microsoft.com/office/drawing/2014/main" id="{C63A2E59-AB8A-6E0D-4438-2950807120F8}"/>
              </a:ext>
            </a:extLst>
          </p:cNvPr>
          <p:cNvSpPr txBox="1">
            <a:spLocks/>
          </p:cNvSpPr>
          <p:nvPr/>
        </p:nvSpPr>
        <p:spPr>
          <a:xfrm>
            <a:off x="1206500" y="3647578"/>
            <a:ext cx="10214430" cy="89889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lnSpcReduction="10000"/>
          </a:bodyPr>
          <a:lst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GB" dirty="0"/>
              <a:t>For a point charge in a parallel plate, the analytic field expression involves infinitely many mirror charges</a:t>
            </a:r>
          </a:p>
          <a:p>
            <a:pPr hangingPunct="1"/>
            <a:r>
              <a:rPr lang="en-GB" dirty="0"/>
              <a:t>These can be expressed as an integral over a Bessel function</a:t>
            </a:r>
          </a:p>
          <a:p>
            <a:pPr hangingPunct="1"/>
            <a:r>
              <a:rPr lang="en-GB" dirty="0"/>
              <a:t>This is expensive to compute, so a grid is used for efficiency</a:t>
            </a:r>
          </a:p>
          <a:p>
            <a:pPr hangingPunct="1"/>
            <a:r>
              <a:rPr lang="en-GB" dirty="0"/>
              <a:t>We pre-compute the field maps on the grid and use symmetry to reduce memory usage</a:t>
            </a:r>
          </a:p>
        </p:txBody>
      </p:sp>
      <p:pic>
        <p:nvPicPr>
          <p:cNvPr id="8" name="Picture 7">
            <a:extLst>
              <a:ext uri="{FF2B5EF4-FFF2-40B4-BE49-F238E27FC236}">
                <a16:creationId xmlns:a16="http://schemas.microsoft.com/office/drawing/2014/main" id="{9E23A6AD-F563-C847-A8AD-4AA035CA7E74}"/>
              </a:ext>
            </a:extLst>
          </p:cNvPr>
          <p:cNvPicPr>
            <a:picLocks noChangeAspect="1"/>
          </p:cNvPicPr>
          <p:nvPr/>
        </p:nvPicPr>
        <p:blipFill>
          <a:blip r:embed="rId3"/>
          <a:stretch>
            <a:fillRect/>
          </a:stretch>
        </p:blipFill>
        <p:spPr>
          <a:xfrm>
            <a:off x="14285038" y="3190875"/>
            <a:ext cx="9300533" cy="6724650"/>
          </a:xfrm>
          <a:prstGeom prst="rect">
            <a:avLst/>
          </a:prstGeom>
        </p:spPr>
      </p:pic>
      <p:sp>
        <p:nvSpPr>
          <p:cNvPr id="9" name="TextBox 8">
            <a:extLst>
              <a:ext uri="{FF2B5EF4-FFF2-40B4-BE49-F238E27FC236}">
                <a16:creationId xmlns:a16="http://schemas.microsoft.com/office/drawing/2014/main" id="{23CE26F9-DFB5-F6B6-A6CA-04D5EEE33629}"/>
              </a:ext>
            </a:extLst>
          </p:cNvPr>
          <p:cNvSpPr txBox="1"/>
          <p:nvPr/>
        </p:nvSpPr>
        <p:spPr>
          <a:xfrm>
            <a:off x="18935304" y="10593737"/>
            <a:ext cx="285750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a:ln>
                  <a:noFill/>
                </a:ln>
                <a:solidFill>
                  <a:schemeClr val="bg2">
                    <a:lumMod val="10000"/>
                  </a:schemeClr>
                </a:solidFill>
                <a:effectLst/>
                <a:uFillTx/>
                <a:latin typeface="+mn-lt"/>
                <a:ea typeface="+mn-ea"/>
                <a:cs typeface="+mn-cs"/>
                <a:sym typeface="Helvetica Neue"/>
              </a:rPr>
              <a:t>Mirror charges</a:t>
            </a:r>
          </a:p>
        </p:txBody>
      </p:sp>
      <p:cxnSp>
        <p:nvCxnSpPr>
          <p:cNvPr id="11" name="Straight Arrow Connector 10">
            <a:extLst>
              <a:ext uri="{FF2B5EF4-FFF2-40B4-BE49-F238E27FC236}">
                <a16:creationId xmlns:a16="http://schemas.microsoft.com/office/drawing/2014/main" id="{5F6671DA-456A-9E8E-6BF3-7A82D618CC93}"/>
              </a:ext>
            </a:extLst>
          </p:cNvPr>
          <p:cNvCxnSpPr/>
          <p:nvPr/>
        </p:nvCxnSpPr>
        <p:spPr>
          <a:xfrm flipH="1" flipV="1">
            <a:off x="17945100" y="9686925"/>
            <a:ext cx="2114550" cy="906812"/>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3" name="Straight Arrow Connector 12">
            <a:extLst>
              <a:ext uri="{FF2B5EF4-FFF2-40B4-BE49-F238E27FC236}">
                <a16:creationId xmlns:a16="http://schemas.microsoft.com/office/drawing/2014/main" id="{13FD4AF3-AA0A-F521-6348-EFD5DF5F13A8}"/>
              </a:ext>
            </a:extLst>
          </p:cNvPr>
          <p:cNvCxnSpPr/>
          <p:nvPr/>
        </p:nvCxnSpPr>
        <p:spPr>
          <a:xfrm flipH="1" flipV="1">
            <a:off x="17945100" y="8372475"/>
            <a:ext cx="2114550" cy="2221262"/>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31446929"/>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B8AEC-3FFF-88DB-3CA7-87827BCAE766}"/>
              </a:ext>
            </a:extLst>
          </p:cNvPr>
          <p:cNvSpPr>
            <a:spLocks noGrp="1"/>
          </p:cNvSpPr>
          <p:nvPr>
            <p:ph type="title"/>
          </p:nvPr>
        </p:nvSpPr>
        <p:spPr/>
        <p:txBody>
          <a:bodyPr/>
          <a:lstStyle/>
          <a:p>
            <a:r>
              <a:rPr lang="en-GB" dirty="0"/>
              <a:t>Point charges</a:t>
            </a:r>
          </a:p>
        </p:txBody>
      </p:sp>
      <p:sp>
        <p:nvSpPr>
          <p:cNvPr id="4" name="Text Placeholder 3">
            <a:extLst>
              <a:ext uri="{FF2B5EF4-FFF2-40B4-BE49-F238E27FC236}">
                <a16:creationId xmlns:a16="http://schemas.microsoft.com/office/drawing/2014/main" id="{FE56AEF7-768B-9C08-DB03-F50E10C4CA99}"/>
              </a:ext>
            </a:extLst>
          </p:cNvPr>
          <p:cNvSpPr>
            <a:spLocks noGrp="1"/>
          </p:cNvSpPr>
          <p:nvPr>
            <p:ph type="body" idx="1"/>
          </p:nvPr>
        </p:nvSpPr>
        <p:spPr>
          <a:xfrm>
            <a:off x="1206500" y="3172738"/>
            <a:ext cx="12712700" cy="9773673"/>
          </a:xfrm>
        </p:spPr>
        <p:txBody>
          <a:bodyPr/>
          <a:lstStyle/>
          <a:p>
            <a:r>
              <a:rPr lang="en-GB" dirty="0"/>
              <a:t>There is good agreement between free charged rings and point charges except at the anode</a:t>
            </a:r>
          </a:p>
          <a:p>
            <a:r>
              <a:rPr lang="en-GB" dirty="0"/>
              <a:t>Here, mirror charges from the parallel plate boundary condition cause the field to be modified</a:t>
            </a:r>
          </a:p>
          <a:p>
            <a:endParaRPr lang="en-GB" dirty="0"/>
          </a:p>
          <a:p>
            <a:r>
              <a:rPr lang="en-GB" dirty="0"/>
              <a:t>Computation time and memory space are limiting factors</a:t>
            </a:r>
          </a:p>
          <a:p>
            <a:endParaRPr lang="en-GB" dirty="0"/>
          </a:p>
          <a:p>
            <a:endParaRPr lang="en-GB" dirty="0"/>
          </a:p>
        </p:txBody>
      </p:sp>
      <p:sp>
        <p:nvSpPr>
          <p:cNvPr id="5" name="Slide Number Placeholder 4">
            <a:extLst>
              <a:ext uri="{FF2B5EF4-FFF2-40B4-BE49-F238E27FC236}">
                <a16:creationId xmlns:a16="http://schemas.microsoft.com/office/drawing/2014/main" id="{A660EA26-587B-5419-155D-2A9E1A85A4D3}"/>
              </a:ext>
            </a:extLst>
          </p:cNvPr>
          <p:cNvSpPr>
            <a:spLocks noGrp="1"/>
          </p:cNvSpPr>
          <p:nvPr>
            <p:ph type="sldNum" sz="quarter" idx="2"/>
          </p:nvPr>
        </p:nvSpPr>
        <p:spPr/>
        <p:txBody>
          <a:bodyPr/>
          <a:lstStyle/>
          <a:p>
            <a:fld id="{86CB4B4D-7CA3-9044-876B-883B54F8677D}" type="slidenum">
              <a:rPr lang="en-GB" smtClean="0"/>
              <a:t>22</a:t>
            </a:fld>
            <a:endParaRPr lang="en-GB"/>
          </a:p>
        </p:txBody>
      </p:sp>
      <p:sp>
        <p:nvSpPr>
          <p:cNvPr id="10" name="TextBox 9">
            <a:extLst>
              <a:ext uri="{FF2B5EF4-FFF2-40B4-BE49-F238E27FC236}">
                <a16:creationId xmlns:a16="http://schemas.microsoft.com/office/drawing/2014/main" id="{FE2FD193-194D-DA82-B218-A4B699F53B47}"/>
              </a:ext>
            </a:extLst>
          </p:cNvPr>
          <p:cNvSpPr txBox="1"/>
          <p:nvPr/>
        </p:nvSpPr>
        <p:spPr>
          <a:xfrm>
            <a:off x="15743898" y="9948376"/>
            <a:ext cx="7841673"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en-GB" dirty="0">
                <a:solidFill>
                  <a:schemeClr val="bg2">
                    <a:lumMod val="10000"/>
                  </a:schemeClr>
                </a:solidFill>
              </a:rPr>
              <a:t>Comparison of the electric field for different approaches to space charge effect simulations</a:t>
            </a:r>
            <a:endParaRPr kumimoji="0" lang="en-GB" sz="2400" i="0" u="none" strike="noStrike" cap="none" spc="0" normalizeH="0" baseline="0" dirty="0">
              <a:ln>
                <a:noFill/>
              </a:ln>
              <a:solidFill>
                <a:schemeClr val="bg2">
                  <a:lumMod val="10000"/>
                </a:schemeClr>
              </a:solidFill>
              <a:effectLst/>
              <a:uFillTx/>
              <a:latin typeface="+mn-lt"/>
              <a:ea typeface="+mn-ea"/>
              <a:cs typeface="+mn-cs"/>
              <a:sym typeface="Helvetica Neue"/>
            </a:endParaRPr>
          </a:p>
        </p:txBody>
      </p:sp>
      <p:pic>
        <p:nvPicPr>
          <p:cNvPr id="7" name="Picture 6">
            <a:extLst>
              <a:ext uri="{FF2B5EF4-FFF2-40B4-BE49-F238E27FC236}">
                <a16:creationId xmlns:a16="http://schemas.microsoft.com/office/drawing/2014/main" id="{54CFA500-BE0B-CA47-FBA3-6CCE0C28CDB9}"/>
              </a:ext>
            </a:extLst>
          </p:cNvPr>
          <p:cNvPicPr>
            <a:picLocks noChangeAspect="1"/>
          </p:cNvPicPr>
          <p:nvPr/>
        </p:nvPicPr>
        <p:blipFill>
          <a:blip r:embed="rId3"/>
          <a:stretch>
            <a:fillRect/>
          </a:stretch>
        </p:blipFill>
        <p:spPr>
          <a:xfrm>
            <a:off x="15139311" y="1796081"/>
            <a:ext cx="7841673" cy="8065721"/>
          </a:xfrm>
          <a:prstGeom prst="rect">
            <a:avLst/>
          </a:prstGeom>
        </p:spPr>
      </p:pic>
    </p:spTree>
    <p:extLst>
      <p:ext uri="{BB962C8B-B14F-4D97-AF65-F5344CB8AC3E}">
        <p14:creationId xmlns:p14="http://schemas.microsoft.com/office/powerpoint/2010/main" val="327020221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AB1F4-043A-94B2-089E-2EFCC8E8BC82}"/>
              </a:ext>
            </a:extLst>
          </p:cNvPr>
          <p:cNvSpPr>
            <a:spLocks noGrp="1"/>
          </p:cNvSpPr>
          <p:nvPr>
            <p:ph type="title"/>
          </p:nvPr>
        </p:nvSpPr>
        <p:spPr/>
        <p:txBody>
          <a:bodyPr/>
          <a:lstStyle/>
          <a:p>
            <a:r>
              <a:rPr lang="en-GB" dirty="0"/>
              <a:t>The space charge effect</a:t>
            </a:r>
          </a:p>
        </p:txBody>
      </p:sp>
      <p:sp>
        <p:nvSpPr>
          <p:cNvPr id="4" name="Text Placeholder 3">
            <a:extLst>
              <a:ext uri="{FF2B5EF4-FFF2-40B4-BE49-F238E27FC236}">
                <a16:creationId xmlns:a16="http://schemas.microsoft.com/office/drawing/2014/main" id="{D579142C-8C9C-18D6-7792-8CB112068061}"/>
              </a:ext>
            </a:extLst>
          </p:cNvPr>
          <p:cNvSpPr>
            <a:spLocks noGrp="1"/>
          </p:cNvSpPr>
          <p:nvPr>
            <p:ph type="body" idx="1"/>
          </p:nvPr>
        </p:nvSpPr>
        <p:spPr>
          <a:xfrm>
            <a:off x="1480165" y="2771205"/>
            <a:ext cx="21049635" cy="4086795"/>
          </a:xfrm>
        </p:spPr>
        <p:txBody>
          <a:bodyPr>
            <a:normAutofit/>
          </a:bodyPr>
          <a:lstStyle/>
          <a:p>
            <a:pPr marL="0" indent="0">
              <a:lnSpc>
                <a:spcPct val="120000"/>
              </a:lnSpc>
              <a:spcBef>
                <a:spcPts val="500"/>
              </a:spcBef>
              <a:buNone/>
            </a:pPr>
            <a:r>
              <a:rPr lang="en-GB" b="1" dirty="0"/>
              <a:t>LGADs: </a:t>
            </a:r>
            <a:r>
              <a:rPr lang="en-GB" dirty="0"/>
              <a:t>we see a gain reduction for a larger number of starting charges</a:t>
            </a:r>
          </a:p>
          <a:p>
            <a:pPr marL="0" indent="0">
              <a:lnSpc>
                <a:spcPct val="120000"/>
              </a:lnSpc>
              <a:spcBef>
                <a:spcPts val="500"/>
              </a:spcBef>
              <a:buNone/>
            </a:pPr>
            <a:r>
              <a:rPr lang="en-GB" b="1" dirty="0"/>
              <a:t>RPCs: </a:t>
            </a:r>
            <a:r>
              <a:rPr lang="en-GB" dirty="0"/>
              <a:t>we see a gain-limiting effect</a:t>
            </a:r>
            <a:endParaRPr lang="en-GB" b="1" dirty="0"/>
          </a:p>
          <a:p>
            <a:pPr marL="0" indent="0">
              <a:lnSpc>
                <a:spcPct val="120000"/>
              </a:lnSpc>
              <a:spcBef>
                <a:spcPts val="500"/>
              </a:spcBef>
              <a:buNone/>
            </a:pPr>
            <a:endParaRPr lang="en-GB" dirty="0"/>
          </a:p>
        </p:txBody>
      </p:sp>
      <p:sp>
        <p:nvSpPr>
          <p:cNvPr id="5" name="Slide Number Placeholder 4">
            <a:extLst>
              <a:ext uri="{FF2B5EF4-FFF2-40B4-BE49-F238E27FC236}">
                <a16:creationId xmlns:a16="http://schemas.microsoft.com/office/drawing/2014/main" id="{B987DC0E-7F3F-56D6-39B5-04F250C9BDA5}"/>
              </a:ext>
            </a:extLst>
          </p:cNvPr>
          <p:cNvSpPr>
            <a:spLocks noGrp="1"/>
          </p:cNvSpPr>
          <p:nvPr>
            <p:ph type="sldNum" sz="quarter" idx="2"/>
          </p:nvPr>
        </p:nvSpPr>
        <p:spPr/>
        <p:txBody>
          <a:bodyPr/>
          <a:lstStyle/>
          <a:p>
            <a:fld id="{86CB4B4D-7CA3-9044-876B-883B54F8677D}" type="slidenum">
              <a:rPr lang="en-GB" smtClean="0"/>
              <a:t>3</a:t>
            </a:fld>
            <a:endParaRPr lang="en-GB"/>
          </a:p>
        </p:txBody>
      </p:sp>
      <p:pic>
        <p:nvPicPr>
          <p:cNvPr id="9" name="Picture 8">
            <a:extLst>
              <a:ext uri="{FF2B5EF4-FFF2-40B4-BE49-F238E27FC236}">
                <a16:creationId xmlns:a16="http://schemas.microsoft.com/office/drawing/2014/main" id="{E8AB8ADD-4835-36E0-3B25-17615D4C38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683" y="6491438"/>
            <a:ext cx="9158966" cy="5763832"/>
          </a:xfrm>
          <a:prstGeom prst="rect">
            <a:avLst/>
          </a:prstGeom>
        </p:spPr>
      </p:pic>
      <p:sp>
        <p:nvSpPr>
          <p:cNvPr id="13" name="TextBox 12">
            <a:extLst>
              <a:ext uri="{FF2B5EF4-FFF2-40B4-BE49-F238E27FC236}">
                <a16:creationId xmlns:a16="http://schemas.microsoft.com/office/drawing/2014/main" id="{E6F5A6A6-0B21-DA3C-7225-8FDC58AF5AD0}"/>
              </a:ext>
            </a:extLst>
          </p:cNvPr>
          <p:cNvSpPr txBox="1">
            <a:spLocks/>
          </p:cNvSpPr>
          <p:nvPr/>
        </p:nvSpPr>
        <p:spPr>
          <a:xfrm>
            <a:off x="12599647" y="5256569"/>
            <a:ext cx="2749712" cy="9541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sz="1400" dirty="0"/>
              <a:t>C. Lippmann, W. Riegler / Nuclear Instruments and Methods in Physics Research A 517 (2004) 54–76 </a:t>
            </a:r>
            <a:endParaRPr kumimoji="0" lang="en-GB" sz="1400" b="0" i="0" u="none" strike="noStrike" cap="none" spc="0" normalizeH="0" baseline="0" noProof="0" dirty="0">
              <a:ln>
                <a:noFill/>
              </a:ln>
              <a:solidFill>
                <a:srgbClr val="5E5E5E"/>
              </a:solidFill>
              <a:effectLst/>
              <a:uFillTx/>
              <a:latin typeface="+mn-lt"/>
              <a:ea typeface="+mn-ea"/>
              <a:cs typeface="+mn-cs"/>
              <a:sym typeface="Helvetica Neue"/>
            </a:endParaRPr>
          </a:p>
        </p:txBody>
      </p:sp>
      <p:sp>
        <p:nvSpPr>
          <p:cNvPr id="14" name="TextBox 13">
            <a:extLst>
              <a:ext uri="{FF2B5EF4-FFF2-40B4-BE49-F238E27FC236}">
                <a16:creationId xmlns:a16="http://schemas.microsoft.com/office/drawing/2014/main" id="{51C01228-A4CC-200A-0305-1A542E9DFEAE}"/>
              </a:ext>
            </a:extLst>
          </p:cNvPr>
          <p:cNvSpPr txBox="1">
            <a:spLocks/>
          </p:cNvSpPr>
          <p:nvPr/>
        </p:nvSpPr>
        <p:spPr>
          <a:xfrm>
            <a:off x="1504725" y="5740566"/>
            <a:ext cx="2749712" cy="9541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sz="1400" dirty="0"/>
              <a:t>E. </a:t>
            </a:r>
            <a:r>
              <a:rPr lang="en-GB" sz="1400" dirty="0" err="1"/>
              <a:t>Currás</a:t>
            </a:r>
            <a:r>
              <a:rPr lang="en-GB" sz="1400" dirty="0"/>
              <a:t>, M. Fernández and M. Moll, Nuclear Inst. and Methods in Physics Research, A 1031 (2022) 166530</a:t>
            </a:r>
            <a:endParaRPr kumimoji="0" lang="en-GB" sz="1400" b="0" i="0" u="none" strike="noStrike" cap="none" spc="0" normalizeH="0" baseline="0" noProof="0" dirty="0">
              <a:ln>
                <a:noFill/>
              </a:ln>
              <a:solidFill>
                <a:srgbClr val="5E5E5E"/>
              </a:solidFill>
              <a:effectLst/>
              <a:uFillTx/>
              <a:latin typeface="+mn-lt"/>
              <a:ea typeface="+mn-ea"/>
              <a:cs typeface="+mn-cs"/>
              <a:sym typeface="Helvetica Neue"/>
            </a:endParaRPr>
          </a:p>
        </p:txBody>
      </p:sp>
      <p:pic>
        <p:nvPicPr>
          <p:cNvPr id="17" name="Picture 16">
            <a:extLst>
              <a:ext uri="{FF2B5EF4-FFF2-40B4-BE49-F238E27FC236}">
                <a16:creationId xmlns:a16="http://schemas.microsoft.com/office/drawing/2014/main" id="{34CFF623-0120-E96B-416C-5389C8DBA0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70004" y="6365670"/>
            <a:ext cx="5958711" cy="5688628"/>
          </a:xfrm>
          <a:prstGeom prst="rect">
            <a:avLst/>
          </a:prstGeom>
        </p:spPr>
      </p:pic>
      <p:pic>
        <p:nvPicPr>
          <p:cNvPr id="19" name="Picture 18">
            <a:extLst>
              <a:ext uri="{FF2B5EF4-FFF2-40B4-BE49-F238E27FC236}">
                <a16:creationId xmlns:a16="http://schemas.microsoft.com/office/drawing/2014/main" id="{962826E5-5170-CA4B-6E97-2270FB9814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28715" y="6667847"/>
            <a:ext cx="5586679" cy="5231457"/>
          </a:xfrm>
          <a:prstGeom prst="rect">
            <a:avLst/>
          </a:prstGeom>
        </p:spPr>
      </p:pic>
      <p:sp>
        <p:nvSpPr>
          <p:cNvPr id="20" name="TextBox 19">
            <a:extLst>
              <a:ext uri="{FF2B5EF4-FFF2-40B4-BE49-F238E27FC236}">
                <a16:creationId xmlns:a16="http://schemas.microsoft.com/office/drawing/2014/main" id="{86006451-8BA9-BD79-3213-143A9D37B94D}"/>
              </a:ext>
            </a:extLst>
          </p:cNvPr>
          <p:cNvSpPr txBox="1">
            <a:spLocks/>
          </p:cNvSpPr>
          <p:nvPr/>
        </p:nvSpPr>
        <p:spPr>
          <a:xfrm>
            <a:off x="15768678" y="12255270"/>
            <a:ext cx="7135157"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dirty="0">
                <a:solidFill>
                  <a:schemeClr val="bg2">
                    <a:lumMod val="10000"/>
                  </a:schemeClr>
                </a:solidFill>
              </a:rPr>
              <a:t>Charge spectra for an RPC</a:t>
            </a:r>
          </a:p>
          <a:p>
            <a:r>
              <a:rPr lang="en-GB" b="1" dirty="0">
                <a:solidFill>
                  <a:schemeClr val="bg2">
                    <a:lumMod val="10000"/>
                  </a:schemeClr>
                </a:solidFill>
              </a:rPr>
              <a:t>Left: </a:t>
            </a:r>
            <a:r>
              <a:rPr lang="en-GB" dirty="0">
                <a:solidFill>
                  <a:schemeClr val="bg2">
                    <a:lumMod val="10000"/>
                  </a:schemeClr>
                </a:solidFill>
              </a:rPr>
              <a:t>simulation without the space charge effect</a:t>
            </a:r>
          </a:p>
          <a:p>
            <a:r>
              <a:rPr lang="en-GB" b="1" dirty="0">
                <a:solidFill>
                  <a:schemeClr val="bg2">
                    <a:lumMod val="10000"/>
                  </a:schemeClr>
                </a:solidFill>
              </a:rPr>
              <a:t>Right: </a:t>
            </a:r>
            <a:r>
              <a:rPr lang="en-GB" dirty="0">
                <a:solidFill>
                  <a:schemeClr val="bg2">
                    <a:lumMod val="10000"/>
                  </a:schemeClr>
                </a:solidFill>
              </a:rPr>
              <a:t>measurement</a:t>
            </a:r>
            <a:endParaRPr lang="en-GB" b="1" dirty="0">
              <a:solidFill>
                <a:schemeClr val="bg2">
                  <a:lumMod val="10000"/>
                </a:schemeClr>
              </a:solidFill>
            </a:endParaRPr>
          </a:p>
        </p:txBody>
      </p:sp>
      <p:sp>
        <p:nvSpPr>
          <p:cNvPr id="10" name="TextBox 9">
            <a:extLst>
              <a:ext uri="{FF2B5EF4-FFF2-40B4-BE49-F238E27FC236}">
                <a16:creationId xmlns:a16="http://schemas.microsoft.com/office/drawing/2014/main" id="{13CA3672-A364-AC71-8DB6-A22426B60530}"/>
              </a:ext>
            </a:extLst>
          </p:cNvPr>
          <p:cNvSpPr txBox="1">
            <a:spLocks/>
          </p:cNvSpPr>
          <p:nvPr/>
        </p:nvSpPr>
        <p:spPr>
          <a:xfrm>
            <a:off x="1480165" y="12439935"/>
            <a:ext cx="9158966"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dirty="0">
                <a:solidFill>
                  <a:schemeClr val="bg2">
                    <a:lumMod val="10000"/>
                  </a:schemeClr>
                </a:solidFill>
              </a:rPr>
              <a:t>LGAD gain reduction with the higher charge deposition of the Sr-90 source compared to IR laser.</a:t>
            </a:r>
          </a:p>
        </p:txBody>
      </p:sp>
    </p:spTree>
    <p:extLst>
      <p:ext uri="{BB962C8B-B14F-4D97-AF65-F5344CB8AC3E}">
        <p14:creationId xmlns:p14="http://schemas.microsoft.com/office/powerpoint/2010/main" val="146806842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lide Title"/>
          <p:cNvSpPr txBox="1">
            <a:spLocks noGrp="1"/>
          </p:cNvSpPr>
          <p:nvPr>
            <p:ph type="title"/>
          </p:nvPr>
        </p:nvSpPr>
        <p:spPr>
          <a:prstGeom prst="rect">
            <a:avLst/>
          </a:prstGeom>
        </p:spPr>
        <p:txBody>
          <a:bodyPr/>
          <a:lstStyle/>
          <a:p>
            <a:r>
              <a:rPr lang="en-GB" dirty="0"/>
              <a:t>Space charge in Garfield++</a:t>
            </a:r>
            <a:endParaRPr dirty="0"/>
          </a:p>
        </p:txBody>
      </p:sp>
      <p:graphicFrame>
        <p:nvGraphicFramePr>
          <p:cNvPr id="4" name="Table 3">
            <a:extLst>
              <a:ext uri="{FF2B5EF4-FFF2-40B4-BE49-F238E27FC236}">
                <a16:creationId xmlns:a16="http://schemas.microsoft.com/office/drawing/2014/main" id="{2D9F550D-8F59-7CA1-9AE0-930AED2AEEA8}"/>
              </a:ext>
            </a:extLst>
          </p:cNvPr>
          <p:cNvGraphicFramePr>
            <a:graphicFrameLocks noGrp="1"/>
          </p:cNvGraphicFramePr>
          <p:nvPr>
            <p:extLst>
              <p:ext uri="{D42A27DB-BD31-4B8C-83A1-F6EECF244321}">
                <p14:modId xmlns:p14="http://schemas.microsoft.com/office/powerpoint/2010/main" val="2033134354"/>
              </p:ext>
            </p:extLst>
          </p:nvPr>
        </p:nvGraphicFramePr>
        <p:xfrm>
          <a:off x="1206500" y="3591115"/>
          <a:ext cx="21971000" cy="8328976"/>
        </p:xfrm>
        <a:graphic>
          <a:graphicData uri="http://schemas.openxmlformats.org/drawingml/2006/table">
            <a:tbl>
              <a:tblPr/>
              <a:tblGrid>
                <a:gridCol w="10961426">
                  <a:extLst>
                    <a:ext uri="{9D8B030D-6E8A-4147-A177-3AD203B41FA5}">
                      <a16:colId xmlns:a16="http://schemas.microsoft.com/office/drawing/2014/main" val="3916553566"/>
                    </a:ext>
                  </a:extLst>
                </a:gridCol>
                <a:gridCol w="11009574">
                  <a:extLst>
                    <a:ext uri="{9D8B030D-6E8A-4147-A177-3AD203B41FA5}">
                      <a16:colId xmlns:a16="http://schemas.microsoft.com/office/drawing/2014/main" val="3686687984"/>
                    </a:ext>
                  </a:extLst>
                </a:gridCol>
              </a:tblGrid>
              <a:tr h="1097680">
                <a:tc>
                  <a:txBody>
                    <a:bodyPr/>
                    <a:lstStyle/>
                    <a:p>
                      <a:pPr algn="ctr">
                        <a:buNone/>
                      </a:pPr>
                      <a:endParaRPr lang="en-GB" sz="2800" b="1" dirty="0">
                        <a:solidFill>
                          <a:srgbClr val="000000"/>
                        </a:solidFill>
                        <a:effectLst/>
                        <a:latin typeface="Helvetica Neue" panose="02000503000000020004" pitchFamily="2" charset="0"/>
                      </a:endParaRPr>
                    </a:p>
                    <a:p>
                      <a:pPr algn="ctr">
                        <a:buNone/>
                      </a:pPr>
                      <a:r>
                        <a:rPr lang="en-GB" sz="2800" b="1" dirty="0">
                          <a:solidFill>
                            <a:srgbClr val="000000"/>
                          </a:solidFill>
                          <a:effectLst/>
                          <a:latin typeface="Helvetica Neue" panose="02000503000000020004" pitchFamily="2" charset="0"/>
                        </a:rPr>
                        <a:t>Existing space charge implementation</a:t>
                      </a:r>
                      <a:endParaRPr lang="en-GB" sz="2800" dirty="0">
                        <a:effectLst/>
                      </a:endParaRPr>
                    </a:p>
                    <a:p>
                      <a:pPr algn="ctr">
                        <a:lnSpc>
                          <a:spcPct val="150000"/>
                        </a:lnSpc>
                        <a:buNone/>
                      </a:pPr>
                      <a:r>
                        <a:rPr lang="en-GB" sz="2800" b="1" dirty="0">
                          <a:solidFill>
                            <a:srgbClr val="000000"/>
                          </a:solidFill>
                          <a:effectLst/>
                          <a:latin typeface="Helvetica Neue" panose="02000503000000020004" pitchFamily="2" charset="0"/>
                        </a:rPr>
                        <a:t>(</a:t>
                      </a:r>
                      <a:r>
                        <a:rPr lang="en-GB" sz="2800" b="1" dirty="0" err="1">
                          <a:solidFill>
                            <a:srgbClr val="000000"/>
                          </a:solidFill>
                          <a:effectLst/>
                          <a:latin typeface="Helvetica Neue" panose="02000503000000020004" pitchFamily="2" charset="0"/>
                        </a:rPr>
                        <a:t>AvalancheGridSpaceCharge</a:t>
                      </a:r>
                      <a:r>
                        <a:rPr lang="en-GB" sz="2800" b="1" dirty="0">
                          <a:solidFill>
                            <a:srgbClr val="000000"/>
                          </a:solidFill>
                          <a:effectLst/>
                          <a:latin typeface="Helvetica Neue" panose="02000503000000020004" pitchFamily="2" charset="0"/>
                        </a:rPr>
                        <a:t>)</a:t>
                      </a:r>
                      <a:endParaRPr lang="en-GB" sz="1800" b="1" i="1" dirty="0">
                        <a:solidFill>
                          <a:srgbClr val="000000"/>
                        </a:solidFill>
                        <a:effectLst/>
                        <a:latin typeface="Helvetica Neue" panose="02000503000000020004" pitchFamily="2" charset="0"/>
                      </a:endParaRPr>
                    </a:p>
                    <a:p>
                      <a:pPr algn="ctr">
                        <a:lnSpc>
                          <a:spcPct val="150000"/>
                        </a:lnSpc>
                        <a:buNone/>
                      </a:pPr>
                      <a:endParaRPr lang="en-GB" sz="2800" b="1" dirty="0">
                        <a:solidFill>
                          <a:srgbClr val="000000"/>
                        </a:solidFill>
                        <a:effectLst/>
                        <a:latin typeface="Helvetica Neue" panose="02000503000000020004" pitchFamily="2" charset="0"/>
                      </a:endParaRP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buNone/>
                      </a:pPr>
                      <a:r>
                        <a:rPr lang="en-GB" sz="2800" b="1" dirty="0">
                          <a:solidFill>
                            <a:srgbClr val="000000"/>
                          </a:solidFill>
                          <a:effectLst/>
                          <a:latin typeface="Helvetica Neue" panose="02000503000000020004" pitchFamily="2" charset="0"/>
                        </a:rPr>
                        <a:t>Goals of this project</a:t>
                      </a:r>
                      <a:endParaRPr lang="en-GB" sz="2800" dirty="0">
                        <a:effectLst/>
                      </a:endParaRP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14802184"/>
                  </a:ext>
                </a:extLst>
              </a:tr>
              <a:tr h="1542670">
                <a:tc>
                  <a:txBody>
                    <a:bodyPr/>
                    <a:lstStyle/>
                    <a:p>
                      <a:pPr algn="ctr">
                        <a:buNone/>
                      </a:pPr>
                      <a:r>
                        <a:rPr lang="en-GB" sz="2800" dirty="0">
                          <a:solidFill>
                            <a:srgbClr val="000000"/>
                          </a:solidFill>
                          <a:effectLst/>
                          <a:latin typeface="Helvetica Neue" panose="02000503000000020004" pitchFamily="2" charset="0"/>
                        </a:rPr>
                        <a:t>Electrons are transported between nodes of a grid</a:t>
                      </a:r>
                      <a:endParaRPr lang="en-GB" sz="2800" dirty="0">
                        <a:effectLst/>
                      </a:endParaRP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a:buNone/>
                      </a:pPr>
                      <a:r>
                        <a:rPr lang="en-GB" sz="2800">
                          <a:solidFill>
                            <a:srgbClr val="000000"/>
                          </a:solidFill>
                          <a:effectLst/>
                          <a:latin typeface="Helvetica Neue" panose="02000503000000020004" pitchFamily="2" charset="0"/>
                        </a:rPr>
                        <a:t>Allow electrons to be transported arbitrarily by AvalancheMicroscopic</a:t>
                      </a:r>
                      <a:endParaRPr lang="en-GB" sz="2800">
                        <a:effectLst/>
                      </a:endParaRP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10196954"/>
                  </a:ext>
                </a:extLst>
              </a:tr>
              <a:tr h="1552955">
                <a:tc>
                  <a:txBody>
                    <a:bodyPr/>
                    <a:lstStyle/>
                    <a:p>
                      <a:pPr algn="ctr">
                        <a:buNone/>
                      </a:pPr>
                      <a:r>
                        <a:rPr lang="en-GB" sz="2800">
                          <a:solidFill>
                            <a:srgbClr val="000000"/>
                          </a:solidFill>
                          <a:effectLst/>
                          <a:latin typeface="Helvetica Neue" panose="02000503000000020004" pitchFamily="2" charset="0"/>
                        </a:rPr>
                        <a:t>Ions are not transported</a:t>
                      </a:r>
                      <a:endParaRPr lang="en-GB" sz="2800">
                        <a:effectLst/>
                      </a:endParaRP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a:buNone/>
                      </a:pPr>
                      <a:r>
                        <a:rPr lang="en-GB" sz="2800">
                          <a:solidFill>
                            <a:srgbClr val="000000"/>
                          </a:solidFill>
                          <a:effectLst/>
                          <a:latin typeface="Helvetica Neue" panose="02000503000000020004" pitchFamily="2" charset="0"/>
                        </a:rPr>
                        <a:t>Allow ions to be transported arbitrarily by AvalancheMC</a:t>
                      </a:r>
                      <a:endParaRPr lang="en-GB" sz="2800">
                        <a:effectLst/>
                      </a:endParaRP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22390143"/>
                  </a:ext>
                </a:extLst>
              </a:tr>
              <a:tr h="1552955">
                <a:tc>
                  <a:txBody>
                    <a:bodyPr/>
                    <a:lstStyle/>
                    <a:p>
                      <a:pPr algn="ctr">
                        <a:buNone/>
                      </a:pPr>
                      <a:r>
                        <a:rPr lang="en-GB" sz="2800" dirty="0">
                          <a:solidFill>
                            <a:srgbClr val="000000"/>
                          </a:solidFill>
                          <a:effectLst/>
                          <a:latin typeface="Helvetica Neue" panose="02000503000000020004" pitchFamily="2" charset="0"/>
                        </a:rPr>
                        <a:t>Limited to an RPC</a:t>
                      </a:r>
                      <a:endParaRPr lang="en-GB" sz="2800" dirty="0">
                        <a:effectLst/>
                      </a:endParaRP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a:buNone/>
                      </a:pPr>
                      <a:r>
                        <a:rPr lang="en-GB" sz="2800" dirty="0">
                          <a:solidFill>
                            <a:srgbClr val="000000"/>
                          </a:solidFill>
                          <a:effectLst/>
                          <a:latin typeface="Helvetica Neue" panose="02000503000000020004" pitchFamily="2" charset="0"/>
                        </a:rPr>
                        <a:t>Use a general geometry</a:t>
                      </a:r>
                      <a:endParaRPr lang="en-GB" sz="2800" dirty="0">
                        <a:effectLst/>
                      </a:endParaRP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1353625"/>
                  </a:ext>
                </a:extLst>
              </a:tr>
              <a:tr h="1552955">
                <a:tc>
                  <a:txBody>
                    <a:bodyPr/>
                    <a:lstStyle/>
                    <a:p>
                      <a:pPr algn="ctr">
                        <a:buNone/>
                      </a:pPr>
                      <a:r>
                        <a:rPr lang="en-GB" sz="2800" dirty="0">
                          <a:solidFill>
                            <a:srgbClr val="000000"/>
                          </a:solidFill>
                          <a:effectLst/>
                          <a:latin typeface="Helvetica Neue" panose="02000503000000020004" pitchFamily="2" charset="0"/>
                        </a:rPr>
                        <a:t>Uses axisymmetric rings of charge, with the possibility of using a parallel plate boundary condition (i.e. mirror charges)</a:t>
                      </a:r>
                      <a:endParaRPr lang="en-GB" sz="2800" dirty="0">
                        <a:effectLst/>
                      </a:endParaRP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a:buNone/>
                      </a:pPr>
                      <a:r>
                        <a:rPr lang="en-GB" sz="2400" dirty="0">
                          <a:solidFill>
                            <a:srgbClr val="000000"/>
                          </a:solidFill>
                          <a:effectLst/>
                          <a:latin typeface="Helvetica Neue" panose="02000503000000020004" pitchFamily="2" charset="0"/>
                        </a:rPr>
                        <a:t>Compare the use of charged rings to a point charge approach* and investigate whether the free space boundary condition is ‘good enough’</a:t>
                      </a:r>
                      <a:endParaRPr lang="en-GB" sz="2400" b="1" dirty="0">
                        <a:effectLst/>
                      </a:endParaRP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54009147"/>
                  </a:ext>
                </a:extLst>
              </a:tr>
            </a:tbl>
          </a:graphicData>
        </a:graphic>
      </p:graphicFrame>
      <p:sp>
        <p:nvSpPr>
          <p:cNvPr id="8" name="Slide Number Placeholder 4">
            <a:extLst>
              <a:ext uri="{FF2B5EF4-FFF2-40B4-BE49-F238E27FC236}">
                <a16:creationId xmlns:a16="http://schemas.microsoft.com/office/drawing/2014/main" id="{99ADE29F-95F6-B5E9-5ADD-0068E2BB357D}"/>
              </a:ext>
            </a:extLst>
          </p:cNvPr>
          <p:cNvSpPr>
            <a:spLocks noGrp="1"/>
          </p:cNvSpPr>
          <p:nvPr>
            <p:ph type="sldNum" sz="quarter" idx="2"/>
          </p:nvPr>
        </p:nvSpPr>
        <p:spPr>
          <a:xfrm>
            <a:off x="12001499" y="13080999"/>
            <a:ext cx="368505" cy="374600"/>
          </a:xfrm>
        </p:spPr>
        <p:txBody>
          <a:bodyPr/>
          <a:lstStyle/>
          <a:p>
            <a:fld id="{86CB4B4D-7CA3-9044-876B-883B54F8677D}" type="slidenum">
              <a:rPr lang="en-GB" smtClean="0"/>
              <a:t>4</a:t>
            </a:fld>
            <a:endParaRPr lang="en-GB"/>
          </a:p>
        </p:txBody>
      </p:sp>
      <p:sp>
        <p:nvSpPr>
          <p:cNvPr id="10" name="TextBox 9">
            <a:extLst>
              <a:ext uri="{FF2B5EF4-FFF2-40B4-BE49-F238E27FC236}">
                <a16:creationId xmlns:a16="http://schemas.microsoft.com/office/drawing/2014/main" id="{AE440865-04A3-DD0C-4FD2-79FA4BE8169D}"/>
              </a:ext>
            </a:extLst>
          </p:cNvPr>
          <p:cNvSpPr txBox="1">
            <a:spLocks/>
          </p:cNvSpPr>
          <p:nvPr/>
        </p:nvSpPr>
        <p:spPr>
          <a:xfrm>
            <a:off x="18641334" y="12437302"/>
            <a:ext cx="5260066"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b="1" dirty="0">
                <a:solidFill>
                  <a:schemeClr val="bg2">
                    <a:lumMod val="10000"/>
                  </a:schemeClr>
                </a:solidFill>
              </a:rPr>
              <a:t>*</a:t>
            </a:r>
            <a:r>
              <a:rPr lang="en-GB" dirty="0">
                <a:solidFill>
                  <a:schemeClr val="bg2">
                    <a:lumMod val="10000"/>
                  </a:schemeClr>
                </a:solidFill>
              </a:rPr>
              <a:t>In this presentation we will focus on the charged ring approach only.</a:t>
            </a:r>
          </a:p>
        </p:txBody>
      </p:sp>
      <p:sp>
        <p:nvSpPr>
          <p:cNvPr id="2" name="TextBox 1">
            <a:extLst>
              <a:ext uri="{FF2B5EF4-FFF2-40B4-BE49-F238E27FC236}">
                <a16:creationId xmlns:a16="http://schemas.microsoft.com/office/drawing/2014/main" id="{D45E8605-4C4D-6143-DBBF-777773C2FFA4}"/>
              </a:ext>
            </a:extLst>
          </p:cNvPr>
          <p:cNvSpPr txBox="1"/>
          <p:nvPr/>
        </p:nvSpPr>
        <p:spPr>
          <a:xfrm>
            <a:off x="2136500" y="2654716"/>
            <a:ext cx="9235440" cy="718145"/>
          </a:xfrm>
          <a:prstGeom prst="rect">
            <a:avLst/>
          </a:prstGeom>
          <a:noFill/>
          <a:ln w="12700" cap="flat">
            <a:solidFill>
              <a:schemeClr val="bg2">
                <a:lumMod val="1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en-GB" sz="2000" dirty="0">
                <a:solidFill>
                  <a:schemeClr val="bg2">
                    <a:lumMod val="10000"/>
                  </a:schemeClr>
                </a:solidFill>
              </a:rPr>
              <a:t>Based on the work of C. Lippmann, W. Riegler, Nuclear Instruments and Methods in Physics Research A 517 (2004) 54–76 </a:t>
            </a:r>
            <a:endParaRPr kumimoji="0" lang="en-GB" sz="2000" i="0" u="none" strike="noStrike" cap="none" spc="0" normalizeH="0" baseline="0" dirty="0">
              <a:ln>
                <a:noFill/>
              </a:ln>
              <a:solidFill>
                <a:schemeClr val="bg2">
                  <a:lumMod val="10000"/>
                </a:schemeClr>
              </a:solidFill>
              <a:effectLst/>
              <a:uFillTx/>
              <a:latin typeface="+mn-lt"/>
              <a:ea typeface="+mn-ea"/>
              <a:cs typeface="+mn-cs"/>
              <a:sym typeface="Helvetica Neue"/>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F86CB-5F71-7912-6802-49F6FD582D63}"/>
              </a:ext>
            </a:extLst>
          </p:cNvPr>
          <p:cNvSpPr>
            <a:spLocks noGrp="1"/>
          </p:cNvSpPr>
          <p:nvPr>
            <p:ph type="title"/>
          </p:nvPr>
        </p:nvSpPr>
        <p:spPr/>
        <p:txBody>
          <a:bodyPr/>
          <a:lstStyle/>
          <a:p>
            <a:r>
              <a:rPr lang="en-GB" dirty="0"/>
              <a:t>Structure of the simulations</a:t>
            </a:r>
          </a:p>
        </p:txBody>
      </p:sp>
      <p:sp>
        <p:nvSpPr>
          <p:cNvPr id="4" name="Text Placeholder 3">
            <a:extLst>
              <a:ext uri="{FF2B5EF4-FFF2-40B4-BE49-F238E27FC236}">
                <a16:creationId xmlns:a16="http://schemas.microsoft.com/office/drawing/2014/main" id="{F52B70FD-EAED-3992-9B12-71D90B084069}"/>
              </a:ext>
            </a:extLst>
          </p:cNvPr>
          <p:cNvSpPr>
            <a:spLocks noGrp="1"/>
          </p:cNvSpPr>
          <p:nvPr>
            <p:ph type="body" idx="1"/>
          </p:nvPr>
        </p:nvSpPr>
        <p:spPr>
          <a:xfrm>
            <a:off x="593876" y="2712480"/>
            <a:ext cx="23183749" cy="3446584"/>
          </a:xfrm>
        </p:spPr>
        <p:txBody>
          <a:bodyPr>
            <a:normAutofit lnSpcReduction="10000"/>
          </a:bodyPr>
          <a:lstStyle/>
          <a:p>
            <a:pPr lvl="1">
              <a:lnSpc>
                <a:spcPct val="120000"/>
              </a:lnSpc>
              <a:spcBef>
                <a:spcPts val="900"/>
              </a:spcBef>
            </a:pPr>
            <a:r>
              <a:rPr lang="en-GB" sz="3600" dirty="0"/>
              <a:t>Divide simulations into time windows</a:t>
            </a:r>
          </a:p>
          <a:p>
            <a:pPr lvl="1">
              <a:lnSpc>
                <a:spcPct val="120000"/>
              </a:lnSpc>
              <a:spcBef>
                <a:spcPts val="900"/>
              </a:spcBef>
            </a:pPr>
            <a:r>
              <a:rPr lang="en-GB" sz="3600" dirty="0"/>
              <a:t>Add the fields of any new charges (e.g. those created from ionisation) after the time window</a:t>
            </a:r>
          </a:p>
          <a:p>
            <a:pPr lvl="1">
              <a:lnSpc>
                <a:spcPct val="120000"/>
              </a:lnSpc>
              <a:spcBef>
                <a:spcPts val="900"/>
              </a:spcBef>
            </a:pPr>
            <a:r>
              <a:rPr lang="en-GB" sz="3600" dirty="0"/>
              <a:t>We should keep time windows short: if there’s large amplification over a time window there may be many charges unaccounted for</a:t>
            </a:r>
          </a:p>
          <a:p>
            <a:pPr lvl="1">
              <a:lnSpc>
                <a:spcPct val="120000"/>
              </a:lnSpc>
              <a:spcBef>
                <a:spcPts val="900"/>
              </a:spcBef>
            </a:pPr>
            <a:r>
              <a:rPr lang="en-GB" sz="3600" dirty="0"/>
              <a:t>An adaptive time window approach was implemented to manage this issue</a:t>
            </a:r>
          </a:p>
        </p:txBody>
      </p:sp>
      <p:sp>
        <p:nvSpPr>
          <p:cNvPr id="9" name="Slide Number Placeholder 8">
            <a:extLst>
              <a:ext uri="{FF2B5EF4-FFF2-40B4-BE49-F238E27FC236}">
                <a16:creationId xmlns:a16="http://schemas.microsoft.com/office/drawing/2014/main" id="{E5737D3E-0824-0DE9-7E08-9A7AC9AC3470}"/>
              </a:ext>
            </a:extLst>
          </p:cNvPr>
          <p:cNvSpPr>
            <a:spLocks noGrp="1"/>
          </p:cNvSpPr>
          <p:nvPr>
            <p:ph type="sldNum" sz="quarter" idx="2"/>
          </p:nvPr>
        </p:nvSpPr>
        <p:spPr/>
        <p:txBody>
          <a:bodyPr/>
          <a:lstStyle/>
          <a:p>
            <a:fld id="{86CB4B4D-7CA3-9044-876B-883B54F8677D}" type="slidenum">
              <a:rPr lang="en-GB" smtClean="0"/>
              <a:t>5</a:t>
            </a:fld>
            <a:endParaRPr lang="en-GB"/>
          </a:p>
        </p:txBody>
      </p:sp>
      <p:pic>
        <p:nvPicPr>
          <p:cNvPr id="6" name="Picture 5">
            <a:extLst>
              <a:ext uri="{FF2B5EF4-FFF2-40B4-BE49-F238E27FC236}">
                <a16:creationId xmlns:a16="http://schemas.microsoft.com/office/drawing/2014/main" id="{FF546A9E-94A5-ADE8-4A75-2417962963BB}"/>
              </a:ext>
            </a:extLst>
          </p:cNvPr>
          <p:cNvPicPr>
            <a:picLocks noChangeAspect="1"/>
          </p:cNvPicPr>
          <p:nvPr/>
        </p:nvPicPr>
        <p:blipFill>
          <a:blip r:embed="rId3"/>
          <a:stretch>
            <a:fillRect/>
          </a:stretch>
        </p:blipFill>
        <p:spPr>
          <a:xfrm>
            <a:off x="5057052" y="6689081"/>
            <a:ext cx="14625903" cy="6733572"/>
          </a:xfrm>
          <a:prstGeom prst="rect">
            <a:avLst/>
          </a:prstGeom>
        </p:spPr>
      </p:pic>
    </p:spTree>
    <p:extLst>
      <p:ext uri="{BB962C8B-B14F-4D97-AF65-F5344CB8AC3E}">
        <p14:creationId xmlns:p14="http://schemas.microsoft.com/office/powerpoint/2010/main" val="363890101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AB25A46-1959-5919-496D-BA2D348F76EB}"/>
              </a:ext>
            </a:extLst>
          </p:cNvPr>
          <p:cNvSpPr>
            <a:spLocks noGrp="1"/>
          </p:cNvSpPr>
          <p:nvPr>
            <p:ph type="sldNum" sz="quarter" idx="2"/>
          </p:nvPr>
        </p:nvSpPr>
        <p:spPr/>
        <p:txBody>
          <a:bodyPr/>
          <a:lstStyle/>
          <a:p>
            <a:fld id="{86CB4B4D-7CA3-9044-876B-883B54F8677D}" type="slidenum">
              <a:rPr lang="en-GB" smtClean="0"/>
              <a:t>6</a:t>
            </a:fld>
            <a:endParaRPr lang="en-GB"/>
          </a:p>
        </p:txBody>
      </p:sp>
      <p:sp>
        <p:nvSpPr>
          <p:cNvPr id="4" name="Title 3">
            <a:extLst>
              <a:ext uri="{FF2B5EF4-FFF2-40B4-BE49-F238E27FC236}">
                <a16:creationId xmlns:a16="http://schemas.microsoft.com/office/drawing/2014/main" id="{712E3243-9FE6-F591-FD2F-ABF1D37CECF0}"/>
              </a:ext>
            </a:extLst>
          </p:cNvPr>
          <p:cNvSpPr>
            <a:spLocks noGrp="1"/>
          </p:cNvSpPr>
          <p:nvPr>
            <p:ph type="title"/>
          </p:nvPr>
        </p:nvSpPr>
        <p:spPr/>
        <p:txBody>
          <a:bodyPr/>
          <a:lstStyle/>
          <a:p>
            <a:r>
              <a:rPr lang="en-GB" dirty="0"/>
              <a:t>Axisymmetric approximation</a:t>
            </a:r>
          </a:p>
        </p:txBody>
      </p:sp>
      <p:sp>
        <p:nvSpPr>
          <p:cNvPr id="6" name="Text Placeholder 3">
            <a:extLst>
              <a:ext uri="{FF2B5EF4-FFF2-40B4-BE49-F238E27FC236}">
                <a16:creationId xmlns:a16="http://schemas.microsoft.com/office/drawing/2014/main" id="{033DAD20-F9B1-1274-6511-E768FEBFAE79}"/>
              </a:ext>
            </a:extLst>
          </p:cNvPr>
          <p:cNvSpPr txBox="1">
            <a:spLocks/>
          </p:cNvSpPr>
          <p:nvPr/>
        </p:nvSpPr>
        <p:spPr>
          <a:xfrm>
            <a:off x="1206500" y="4804509"/>
            <a:ext cx="13845931" cy="50585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lnSpcReduction="10000"/>
          </a:bodyPr>
          <a:lst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lnSpc>
                <a:spcPct val="120000"/>
              </a:lnSpc>
              <a:spcBef>
                <a:spcPts val="2700"/>
              </a:spcBef>
            </a:pPr>
            <a:r>
              <a:rPr lang="en-GB" dirty="0"/>
              <a:t>Approximate the avalanche as having cylindrical symmetry</a:t>
            </a:r>
          </a:p>
          <a:p>
            <a:pPr hangingPunct="1">
              <a:lnSpc>
                <a:spcPct val="120000"/>
              </a:lnSpc>
              <a:spcBef>
                <a:spcPts val="2700"/>
              </a:spcBef>
            </a:pPr>
            <a:r>
              <a:rPr lang="en-GB" dirty="0"/>
              <a:t>The radius is centred on the mean position of the particles</a:t>
            </a:r>
          </a:p>
          <a:p>
            <a:pPr hangingPunct="1">
              <a:lnSpc>
                <a:spcPct val="120000"/>
              </a:lnSpc>
              <a:spcBef>
                <a:spcPts val="2700"/>
              </a:spcBef>
            </a:pPr>
            <a:r>
              <a:rPr lang="en-GB" dirty="0"/>
              <a:t>Free space boundary condition used</a:t>
            </a:r>
          </a:p>
          <a:p>
            <a:pPr marL="0" indent="0" hangingPunct="1">
              <a:lnSpc>
                <a:spcPct val="120000"/>
              </a:lnSpc>
              <a:spcBef>
                <a:spcPts val="2700"/>
              </a:spcBef>
              <a:buNone/>
            </a:pPr>
            <a:endParaRPr lang="en-GB" dirty="0"/>
          </a:p>
        </p:txBody>
      </p:sp>
      <p:pic>
        <p:nvPicPr>
          <p:cNvPr id="7" name="Picture 6">
            <a:extLst>
              <a:ext uri="{FF2B5EF4-FFF2-40B4-BE49-F238E27FC236}">
                <a16:creationId xmlns:a16="http://schemas.microsoft.com/office/drawing/2014/main" id="{1EA258BC-DBBC-7F30-F9E7-CFD2C5F2DF3F}"/>
              </a:ext>
            </a:extLst>
          </p:cNvPr>
          <p:cNvPicPr>
            <a:picLocks noChangeAspect="1"/>
          </p:cNvPicPr>
          <p:nvPr/>
        </p:nvPicPr>
        <p:blipFill>
          <a:blip r:embed="rId3"/>
          <a:stretch>
            <a:fillRect/>
          </a:stretch>
        </p:blipFill>
        <p:spPr>
          <a:xfrm>
            <a:off x="16640258" y="5092858"/>
            <a:ext cx="6537242" cy="4481894"/>
          </a:xfrm>
          <a:prstGeom prst="rect">
            <a:avLst/>
          </a:prstGeom>
        </p:spPr>
      </p:pic>
    </p:spTree>
    <p:extLst>
      <p:ext uri="{BB962C8B-B14F-4D97-AF65-F5344CB8AC3E}">
        <p14:creationId xmlns:p14="http://schemas.microsoft.com/office/powerpoint/2010/main" val="190577435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66AFB-9B8D-E17B-E033-B9E81A5528B2}"/>
              </a:ext>
            </a:extLst>
          </p:cNvPr>
          <p:cNvSpPr>
            <a:spLocks noGrp="1"/>
          </p:cNvSpPr>
          <p:nvPr>
            <p:ph type="title"/>
          </p:nvPr>
        </p:nvSpPr>
        <p:spPr/>
        <p:txBody>
          <a:bodyPr/>
          <a:lstStyle/>
          <a:p>
            <a:r>
              <a:rPr lang="en-GB" dirty="0" err="1"/>
              <a:t>ComponentChargedRing</a:t>
            </a:r>
            <a:endParaRPr lang="en-GB" dirty="0"/>
          </a:p>
        </p:txBody>
      </p:sp>
      <p:sp>
        <p:nvSpPr>
          <p:cNvPr id="4" name="Text Placeholder 3">
            <a:extLst>
              <a:ext uri="{FF2B5EF4-FFF2-40B4-BE49-F238E27FC236}">
                <a16:creationId xmlns:a16="http://schemas.microsoft.com/office/drawing/2014/main" id="{50C91D3B-96C3-CDD9-AC45-EA10323A17E7}"/>
              </a:ext>
            </a:extLst>
          </p:cNvPr>
          <p:cNvSpPr>
            <a:spLocks noGrp="1"/>
          </p:cNvSpPr>
          <p:nvPr>
            <p:ph type="body" idx="1"/>
          </p:nvPr>
        </p:nvSpPr>
        <p:spPr>
          <a:xfrm>
            <a:off x="1206500" y="3263766"/>
            <a:ext cx="21971000" cy="8693772"/>
          </a:xfrm>
        </p:spPr>
        <p:txBody>
          <a:bodyPr>
            <a:normAutofit fontScale="92500"/>
          </a:bodyPr>
          <a:lstStyle/>
          <a:p>
            <a:pPr marL="0" indent="0">
              <a:buNone/>
            </a:pPr>
            <a:r>
              <a:rPr lang="en-GB" dirty="0"/>
              <a:t>A new class was created: </a:t>
            </a:r>
            <a:r>
              <a:rPr lang="en-GB" b="1" dirty="0" err="1"/>
              <a:t>ComponentChargedRing</a:t>
            </a:r>
            <a:endParaRPr lang="en-GB" b="1" dirty="0"/>
          </a:p>
          <a:p>
            <a:r>
              <a:rPr lang="en-GB" dirty="0"/>
              <a:t>Charges can be added at arbitrary positions in 3D space and are converted to charged rings</a:t>
            </a:r>
          </a:p>
          <a:p>
            <a:r>
              <a:rPr lang="en-GB" dirty="0"/>
              <a:t>Symmetry axis can be dynamically updated to track the mean position of the avalanche</a:t>
            </a:r>
          </a:p>
          <a:p>
            <a:r>
              <a:rPr lang="en-GB" dirty="0"/>
              <a:t>Functions to handle divergences were written</a:t>
            </a:r>
          </a:p>
          <a:p>
            <a:r>
              <a:rPr lang="en-GB" dirty="0"/>
              <a:t>Functions to add, remove, and merge rings were added</a:t>
            </a:r>
          </a:p>
          <a:p>
            <a:r>
              <a:rPr lang="en-GB" dirty="0"/>
              <a:t>Functions borrowed from </a:t>
            </a:r>
            <a:r>
              <a:rPr lang="en-GB" dirty="0" err="1"/>
              <a:t>AvalancheGridSpaceCharge</a:t>
            </a:r>
            <a:r>
              <a:rPr lang="en-GB" dirty="0"/>
              <a:t> as well as new functions were profiled line-by-line with </a:t>
            </a:r>
            <a:r>
              <a:rPr lang="en-GB" dirty="0" err="1"/>
              <a:t>Valgrind</a:t>
            </a:r>
            <a:r>
              <a:rPr lang="en-GB" dirty="0"/>
              <a:t>/</a:t>
            </a:r>
            <a:r>
              <a:rPr lang="en-GB" dirty="0" err="1"/>
              <a:t>Callgrind</a:t>
            </a:r>
            <a:r>
              <a:rPr lang="en-GB" dirty="0"/>
              <a:t>; significant optimisations were made</a:t>
            </a:r>
          </a:p>
        </p:txBody>
      </p:sp>
      <p:sp>
        <p:nvSpPr>
          <p:cNvPr id="3" name="Slide Number Placeholder 4">
            <a:extLst>
              <a:ext uri="{FF2B5EF4-FFF2-40B4-BE49-F238E27FC236}">
                <a16:creationId xmlns:a16="http://schemas.microsoft.com/office/drawing/2014/main" id="{17C1C91B-25C7-3EC8-8C65-C04A3555F538}"/>
              </a:ext>
            </a:extLst>
          </p:cNvPr>
          <p:cNvSpPr>
            <a:spLocks noGrp="1"/>
          </p:cNvSpPr>
          <p:nvPr>
            <p:ph type="sldNum" sz="quarter" idx="2"/>
          </p:nvPr>
        </p:nvSpPr>
        <p:spPr>
          <a:xfrm>
            <a:off x="12001499" y="13080999"/>
            <a:ext cx="368505" cy="374600"/>
          </a:xfrm>
        </p:spPr>
        <p:txBody>
          <a:bodyPr/>
          <a:lstStyle/>
          <a:p>
            <a:fld id="{86CB4B4D-7CA3-9044-876B-883B54F8677D}" type="slidenum">
              <a:rPr lang="en-GB" smtClean="0"/>
              <a:t>7</a:t>
            </a:fld>
            <a:endParaRPr lang="en-GB"/>
          </a:p>
        </p:txBody>
      </p:sp>
    </p:spTree>
    <p:extLst>
      <p:ext uri="{BB962C8B-B14F-4D97-AF65-F5344CB8AC3E}">
        <p14:creationId xmlns:p14="http://schemas.microsoft.com/office/powerpoint/2010/main" val="284277123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E66B6-3B4B-F828-8AD5-FB31224BC6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D25685-F321-B64A-37B8-1D403A0BD55B}"/>
              </a:ext>
            </a:extLst>
          </p:cNvPr>
          <p:cNvSpPr>
            <a:spLocks noGrp="1"/>
          </p:cNvSpPr>
          <p:nvPr>
            <p:ph type="title"/>
          </p:nvPr>
        </p:nvSpPr>
        <p:spPr/>
        <p:txBody>
          <a:bodyPr>
            <a:normAutofit/>
          </a:bodyPr>
          <a:lstStyle/>
          <a:p>
            <a:r>
              <a:rPr lang="en-GB" sz="6600" dirty="0" err="1"/>
              <a:t>ComponentChargedRing</a:t>
            </a:r>
            <a:r>
              <a:rPr lang="en-GB" sz="6600" dirty="0"/>
              <a:t>: tolerances</a:t>
            </a:r>
          </a:p>
        </p:txBody>
      </p:sp>
      <p:sp>
        <p:nvSpPr>
          <p:cNvPr id="4" name="Text Placeholder 3">
            <a:extLst>
              <a:ext uri="{FF2B5EF4-FFF2-40B4-BE49-F238E27FC236}">
                <a16:creationId xmlns:a16="http://schemas.microsoft.com/office/drawing/2014/main" id="{FAE4F37B-5160-E221-4B4A-3630E1CC2FCC}"/>
              </a:ext>
            </a:extLst>
          </p:cNvPr>
          <p:cNvSpPr>
            <a:spLocks noGrp="1"/>
          </p:cNvSpPr>
          <p:nvPr>
            <p:ph type="body" idx="1"/>
          </p:nvPr>
        </p:nvSpPr>
        <p:spPr>
          <a:xfrm>
            <a:off x="1206500" y="2453768"/>
            <a:ext cx="10185400" cy="5169035"/>
          </a:xfrm>
        </p:spPr>
        <p:txBody>
          <a:bodyPr>
            <a:normAutofit/>
          </a:bodyPr>
          <a:lstStyle/>
          <a:p>
            <a:pPr marL="0" indent="0">
              <a:buNone/>
            </a:pPr>
            <a:r>
              <a:rPr lang="en-GB" sz="2800" b="1" dirty="0"/>
              <a:t>Ring separation tolerance</a:t>
            </a:r>
          </a:p>
          <a:p>
            <a:r>
              <a:rPr lang="en-GB" sz="2800" dirty="0"/>
              <a:t>If two rings are closer together than this tolerance, they will be merged</a:t>
            </a:r>
          </a:p>
          <a:p>
            <a:pPr>
              <a:spcBef>
                <a:spcPts val="4900"/>
              </a:spcBef>
            </a:pPr>
            <a:r>
              <a:rPr lang="en-GB" sz="2800" dirty="0"/>
              <a:t>Rings added with a radius less than this tolerance are added as point charges on the axis of symmetry</a:t>
            </a:r>
          </a:p>
          <a:p>
            <a:r>
              <a:rPr lang="en-GB" sz="2800" dirty="0"/>
              <a:t>This can be used to limit the number of rings, and reduce computation time</a:t>
            </a:r>
          </a:p>
        </p:txBody>
      </p:sp>
      <p:sp>
        <p:nvSpPr>
          <p:cNvPr id="3" name="Text Placeholder 3">
            <a:extLst>
              <a:ext uri="{FF2B5EF4-FFF2-40B4-BE49-F238E27FC236}">
                <a16:creationId xmlns:a16="http://schemas.microsoft.com/office/drawing/2014/main" id="{00E69D9D-8E03-1AAB-AA29-49ADA83B0005}"/>
              </a:ext>
            </a:extLst>
          </p:cNvPr>
          <p:cNvSpPr txBox="1">
            <a:spLocks/>
          </p:cNvSpPr>
          <p:nvPr/>
        </p:nvSpPr>
        <p:spPr>
          <a:xfrm>
            <a:off x="13265151" y="2453767"/>
            <a:ext cx="10185400" cy="5169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lnSpcReduction="10000"/>
          </a:bodyPr>
          <a:lst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marL="0" indent="0">
              <a:buNone/>
            </a:pPr>
            <a:r>
              <a:rPr lang="en-GB" sz="2800" b="1" dirty="0"/>
              <a:t>Divergence-handling tolerance</a:t>
            </a:r>
          </a:p>
          <a:p>
            <a:pPr>
              <a:lnSpc>
                <a:spcPct val="120000"/>
              </a:lnSpc>
            </a:pPr>
            <a:r>
              <a:rPr lang="en-GB" sz="2800" dirty="0"/>
              <a:t>If the electric field is requested within one tolerance of a ring or point charge, the field value one tolerance away is returned instead</a:t>
            </a:r>
          </a:p>
          <a:p>
            <a:r>
              <a:rPr lang="en-GB" sz="2800" dirty="0"/>
              <a:t>An efficient check of whether there are divergences was implemented</a:t>
            </a:r>
          </a:p>
          <a:p>
            <a:r>
              <a:rPr lang="en-GB" sz="2800" dirty="0"/>
              <a:t>Logic was written to preserve the sign of the field, using the relative position of the ring and field point </a:t>
            </a:r>
          </a:p>
        </p:txBody>
      </p:sp>
      <p:sp>
        <p:nvSpPr>
          <p:cNvPr id="9" name="Slide Number Placeholder 4">
            <a:extLst>
              <a:ext uri="{FF2B5EF4-FFF2-40B4-BE49-F238E27FC236}">
                <a16:creationId xmlns:a16="http://schemas.microsoft.com/office/drawing/2014/main" id="{28CE5EA6-4391-4928-8996-D80A0B213412}"/>
              </a:ext>
            </a:extLst>
          </p:cNvPr>
          <p:cNvSpPr>
            <a:spLocks noGrp="1"/>
          </p:cNvSpPr>
          <p:nvPr>
            <p:ph type="sldNum" sz="quarter" idx="2"/>
          </p:nvPr>
        </p:nvSpPr>
        <p:spPr>
          <a:xfrm>
            <a:off x="12001499" y="13080999"/>
            <a:ext cx="368505" cy="374600"/>
          </a:xfrm>
        </p:spPr>
        <p:txBody>
          <a:bodyPr/>
          <a:lstStyle/>
          <a:p>
            <a:fld id="{86CB4B4D-7CA3-9044-876B-883B54F8677D}" type="slidenum">
              <a:rPr lang="en-GB" smtClean="0"/>
              <a:t>8</a:t>
            </a:fld>
            <a:endParaRPr lang="en-GB"/>
          </a:p>
        </p:txBody>
      </p:sp>
      <p:pic>
        <p:nvPicPr>
          <p:cNvPr id="13" name="Picture 12">
            <a:extLst>
              <a:ext uri="{FF2B5EF4-FFF2-40B4-BE49-F238E27FC236}">
                <a16:creationId xmlns:a16="http://schemas.microsoft.com/office/drawing/2014/main" id="{0C7CBF26-0777-2AD4-BA7E-0FC2CFDE7E07}"/>
              </a:ext>
            </a:extLst>
          </p:cNvPr>
          <p:cNvPicPr>
            <a:picLocks noChangeAspect="1"/>
          </p:cNvPicPr>
          <p:nvPr/>
        </p:nvPicPr>
        <p:blipFill>
          <a:blip r:embed="rId3">
            <a:extLst>
              <a:ext uri="{28A0092B-C50C-407E-A947-70E740481C1C}">
                <a14:useLocalDpi xmlns:a14="http://schemas.microsoft.com/office/drawing/2010/main" val="0"/>
              </a:ext>
            </a:extLst>
          </a:blip>
          <a:srcRect t="12793"/>
          <a:stretch>
            <a:fillRect/>
          </a:stretch>
        </p:blipFill>
        <p:spPr>
          <a:xfrm>
            <a:off x="643799" y="8647611"/>
            <a:ext cx="11672357" cy="3988889"/>
          </a:xfrm>
          <a:prstGeom prst="rect">
            <a:avLst/>
          </a:prstGeom>
        </p:spPr>
      </p:pic>
      <p:pic>
        <p:nvPicPr>
          <p:cNvPr id="6" name="Picture 5">
            <a:extLst>
              <a:ext uri="{FF2B5EF4-FFF2-40B4-BE49-F238E27FC236}">
                <a16:creationId xmlns:a16="http://schemas.microsoft.com/office/drawing/2014/main" id="{5CDCCC13-804A-D21A-0EC6-32A45EB55374}"/>
              </a:ext>
            </a:extLst>
          </p:cNvPr>
          <p:cNvPicPr>
            <a:picLocks noChangeAspect="1"/>
          </p:cNvPicPr>
          <p:nvPr/>
        </p:nvPicPr>
        <p:blipFill>
          <a:blip r:embed="rId4">
            <a:extLst>
              <a:ext uri="{28A0092B-C50C-407E-A947-70E740481C1C}">
                <a14:useLocalDpi xmlns:a14="http://schemas.microsoft.com/office/drawing/2010/main" val="0"/>
              </a:ext>
            </a:extLst>
          </a:blip>
          <a:srcRect t="4343"/>
          <a:stretch>
            <a:fillRect/>
          </a:stretch>
        </p:blipFill>
        <p:spPr>
          <a:xfrm>
            <a:off x="13114648" y="7582053"/>
            <a:ext cx="9825676" cy="6334927"/>
          </a:xfrm>
          <a:prstGeom prst="rect">
            <a:avLst/>
          </a:prstGeom>
        </p:spPr>
      </p:pic>
    </p:spTree>
    <p:extLst>
      <p:ext uri="{BB962C8B-B14F-4D97-AF65-F5344CB8AC3E}">
        <p14:creationId xmlns:p14="http://schemas.microsoft.com/office/powerpoint/2010/main" val="59723535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8638D-49BB-A8D3-D95E-B69A364D9AB7}"/>
              </a:ext>
            </a:extLst>
          </p:cNvPr>
          <p:cNvSpPr>
            <a:spLocks noGrp="1"/>
          </p:cNvSpPr>
          <p:nvPr>
            <p:ph type="title"/>
          </p:nvPr>
        </p:nvSpPr>
        <p:spPr/>
        <p:txBody>
          <a:bodyPr/>
          <a:lstStyle/>
          <a:p>
            <a:r>
              <a:rPr lang="en-GB" dirty="0"/>
              <a:t>Simulating with </a:t>
            </a:r>
            <a:r>
              <a:rPr lang="en-GB" dirty="0" err="1"/>
              <a:t>ComponentChargedRing</a:t>
            </a:r>
            <a:endParaRPr lang="en-GB" dirty="0"/>
          </a:p>
        </p:txBody>
      </p:sp>
      <p:sp>
        <p:nvSpPr>
          <p:cNvPr id="4" name="Text Placeholder 3">
            <a:extLst>
              <a:ext uri="{FF2B5EF4-FFF2-40B4-BE49-F238E27FC236}">
                <a16:creationId xmlns:a16="http://schemas.microsoft.com/office/drawing/2014/main" id="{8CDAF37B-B677-9DB2-1962-2D04A44FE047}"/>
              </a:ext>
            </a:extLst>
          </p:cNvPr>
          <p:cNvSpPr>
            <a:spLocks noGrp="1"/>
          </p:cNvSpPr>
          <p:nvPr>
            <p:ph type="body" idx="1"/>
          </p:nvPr>
        </p:nvSpPr>
        <p:spPr>
          <a:xfrm>
            <a:off x="1206500" y="2876071"/>
            <a:ext cx="21971000" cy="1018927"/>
          </a:xfrm>
        </p:spPr>
        <p:txBody>
          <a:bodyPr/>
          <a:lstStyle/>
          <a:p>
            <a:pPr marL="0" indent="0">
              <a:buNone/>
            </a:pPr>
            <a:r>
              <a:rPr lang="en-GB" dirty="0"/>
              <a:t>How many charges are needed to significantly modify the field?</a:t>
            </a:r>
          </a:p>
        </p:txBody>
      </p:sp>
      <p:pic>
        <p:nvPicPr>
          <p:cNvPr id="9" name="Picture 8">
            <a:extLst>
              <a:ext uri="{FF2B5EF4-FFF2-40B4-BE49-F238E27FC236}">
                <a16:creationId xmlns:a16="http://schemas.microsoft.com/office/drawing/2014/main" id="{CA02758D-CC04-9223-C5C0-95A97061F525}"/>
              </a:ext>
            </a:extLst>
          </p:cNvPr>
          <p:cNvPicPr>
            <a:picLocks noChangeAspect="1"/>
          </p:cNvPicPr>
          <p:nvPr/>
        </p:nvPicPr>
        <p:blipFill>
          <a:blip r:embed="rId3"/>
          <a:stretch>
            <a:fillRect/>
          </a:stretch>
        </p:blipFill>
        <p:spPr>
          <a:xfrm rot="5400000">
            <a:off x="15648477" y="4493747"/>
            <a:ext cx="6921500" cy="7200900"/>
          </a:xfrm>
          <a:prstGeom prst="rect">
            <a:avLst/>
          </a:prstGeom>
        </p:spPr>
      </p:pic>
      <p:pic>
        <p:nvPicPr>
          <p:cNvPr id="11" name="Picture 10">
            <a:extLst>
              <a:ext uri="{FF2B5EF4-FFF2-40B4-BE49-F238E27FC236}">
                <a16:creationId xmlns:a16="http://schemas.microsoft.com/office/drawing/2014/main" id="{61410532-6789-8C81-7E84-97FBC215416C}"/>
              </a:ext>
            </a:extLst>
          </p:cNvPr>
          <p:cNvPicPr>
            <a:picLocks noChangeAspect="1"/>
          </p:cNvPicPr>
          <p:nvPr/>
        </p:nvPicPr>
        <p:blipFill>
          <a:blip r:embed="rId4"/>
          <a:stretch>
            <a:fillRect/>
          </a:stretch>
        </p:blipFill>
        <p:spPr>
          <a:xfrm rot="5400000">
            <a:off x="8227401" y="4493747"/>
            <a:ext cx="6921500" cy="7200900"/>
          </a:xfrm>
          <a:prstGeom prst="rect">
            <a:avLst/>
          </a:prstGeom>
        </p:spPr>
      </p:pic>
      <p:sp>
        <p:nvSpPr>
          <p:cNvPr id="12" name="TextBox 11">
            <a:extLst>
              <a:ext uri="{FF2B5EF4-FFF2-40B4-BE49-F238E27FC236}">
                <a16:creationId xmlns:a16="http://schemas.microsoft.com/office/drawing/2014/main" id="{1AFC79B8-F7C1-59E3-4EE2-5007A1733387}"/>
              </a:ext>
            </a:extLst>
          </p:cNvPr>
          <p:cNvSpPr txBox="1"/>
          <p:nvPr/>
        </p:nvSpPr>
        <p:spPr>
          <a:xfrm>
            <a:off x="8663597" y="11610579"/>
            <a:ext cx="6049108"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kumimoji="0" lang="en-GB" sz="4000" b="0" i="0" u="none" strike="noStrike" cap="none" spc="0" normalizeH="0" dirty="0">
                <a:ln>
                  <a:noFill/>
                </a:ln>
                <a:solidFill>
                  <a:schemeClr val="bg2">
                    <a:lumMod val="10000"/>
                  </a:schemeClr>
                </a:solidFill>
                <a:effectLst/>
                <a:uFillTx/>
                <a:latin typeface="+mn-lt"/>
                <a:ea typeface="+mn-ea"/>
                <a:cs typeface="+mn-cs"/>
                <a:sym typeface="Helvetica Neue"/>
              </a:rPr>
              <a:t>1.7</a:t>
            </a:r>
            <a:r>
              <a:rPr lang="en-GB" sz="4000" dirty="0">
                <a:solidFill>
                  <a:schemeClr val="bg2">
                    <a:lumMod val="10000"/>
                  </a:schemeClr>
                </a:solidFill>
              </a:rPr>
              <a:t>×10</a:t>
            </a:r>
            <a:r>
              <a:rPr lang="en-GB" sz="4000" baseline="30000" dirty="0">
                <a:solidFill>
                  <a:schemeClr val="bg2">
                    <a:lumMod val="10000"/>
                  </a:schemeClr>
                </a:solidFill>
              </a:rPr>
              <a:t>5</a:t>
            </a:r>
            <a:r>
              <a:rPr kumimoji="0" lang="en-GB" sz="4000" b="0" i="0" u="none" strike="noStrike" cap="none" spc="0" normalizeH="0" baseline="0" dirty="0">
                <a:ln>
                  <a:noFill/>
                </a:ln>
                <a:solidFill>
                  <a:schemeClr val="bg2">
                    <a:lumMod val="10000"/>
                  </a:schemeClr>
                </a:solidFill>
                <a:effectLst/>
                <a:uFillTx/>
                <a:latin typeface="+mn-lt"/>
                <a:ea typeface="+mn-ea"/>
                <a:cs typeface="+mn-cs"/>
                <a:sym typeface="Helvetica Neue"/>
              </a:rPr>
              <a:t> ionisations</a:t>
            </a:r>
          </a:p>
          <a:p>
            <a:pPr marL="0" marR="0" indent="0" algn="ctr" defTabSz="2438338" rtl="0" fontAlgn="auto" latinLnBrk="0" hangingPunct="0">
              <a:lnSpc>
                <a:spcPct val="100000"/>
              </a:lnSpc>
              <a:spcBef>
                <a:spcPts val="0"/>
              </a:spcBef>
              <a:spcAft>
                <a:spcPts val="0"/>
              </a:spcAft>
              <a:buClrTx/>
              <a:buSzTx/>
              <a:buFontTx/>
              <a:buNone/>
              <a:tabLst/>
            </a:pPr>
            <a:r>
              <a:rPr lang="en-GB" sz="4000" dirty="0">
                <a:solidFill>
                  <a:schemeClr val="bg2">
                    <a:lumMod val="10000"/>
                  </a:schemeClr>
                </a:solidFill>
              </a:rPr>
              <a:t>(20 initial electrons)</a:t>
            </a:r>
            <a:endParaRPr kumimoji="0" lang="en-GB" sz="4000" b="0" i="0" u="none" strike="noStrike" cap="none" spc="0" normalizeH="0" baseline="0" dirty="0">
              <a:ln>
                <a:noFill/>
              </a:ln>
              <a:solidFill>
                <a:schemeClr val="bg2">
                  <a:lumMod val="10000"/>
                </a:schemeClr>
              </a:solidFill>
              <a:effectLst/>
              <a:uFillTx/>
              <a:latin typeface="+mn-lt"/>
              <a:ea typeface="+mn-ea"/>
              <a:cs typeface="+mn-cs"/>
              <a:sym typeface="Helvetica Neue"/>
            </a:endParaRPr>
          </a:p>
        </p:txBody>
      </p:sp>
      <p:sp>
        <p:nvSpPr>
          <p:cNvPr id="14" name="TextBox 13">
            <a:extLst>
              <a:ext uri="{FF2B5EF4-FFF2-40B4-BE49-F238E27FC236}">
                <a16:creationId xmlns:a16="http://schemas.microsoft.com/office/drawing/2014/main" id="{4AE4B281-1248-6192-ECD5-7B0026C9AEB5}"/>
              </a:ext>
            </a:extLst>
          </p:cNvPr>
          <p:cNvSpPr txBox="1"/>
          <p:nvPr/>
        </p:nvSpPr>
        <p:spPr>
          <a:xfrm>
            <a:off x="16084673" y="11610579"/>
            <a:ext cx="6049108"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kumimoji="0" lang="en-GB" sz="4000" b="0" i="0" u="none" strike="noStrike" cap="none" spc="0" normalizeH="0" baseline="0" dirty="0">
                <a:ln>
                  <a:noFill/>
                </a:ln>
                <a:solidFill>
                  <a:schemeClr val="bg2">
                    <a:lumMod val="10000"/>
                  </a:schemeClr>
                </a:solidFill>
                <a:effectLst/>
                <a:uFillTx/>
                <a:latin typeface="+mn-lt"/>
                <a:ea typeface="+mn-ea"/>
                <a:cs typeface="+mn-cs"/>
                <a:sym typeface="Helvetica Neue"/>
              </a:rPr>
              <a:t>1.5</a:t>
            </a:r>
            <a:r>
              <a:rPr lang="en-GB" sz="4000" dirty="0">
                <a:solidFill>
                  <a:schemeClr val="bg2">
                    <a:lumMod val="10000"/>
                  </a:schemeClr>
                </a:solidFill>
              </a:rPr>
              <a:t>×10</a:t>
            </a:r>
            <a:r>
              <a:rPr lang="en-GB" sz="4000" baseline="30000" dirty="0">
                <a:solidFill>
                  <a:schemeClr val="bg2">
                    <a:lumMod val="10000"/>
                  </a:schemeClr>
                </a:solidFill>
              </a:rPr>
              <a:t>6</a:t>
            </a:r>
            <a:r>
              <a:rPr kumimoji="0" lang="en-GB" sz="4000" b="0" i="0" u="none" strike="noStrike" cap="none" spc="0" normalizeH="0" baseline="0" dirty="0">
                <a:ln>
                  <a:noFill/>
                </a:ln>
                <a:solidFill>
                  <a:schemeClr val="bg2">
                    <a:lumMod val="10000"/>
                  </a:schemeClr>
                </a:solidFill>
                <a:effectLst/>
                <a:uFillTx/>
                <a:latin typeface="+mn-lt"/>
                <a:ea typeface="+mn-ea"/>
                <a:cs typeface="+mn-cs"/>
                <a:sym typeface="Helvetica Neue"/>
              </a:rPr>
              <a:t> ionisations</a:t>
            </a:r>
          </a:p>
          <a:p>
            <a:pPr marL="0" marR="0" indent="0" algn="ctr" defTabSz="2438338" rtl="0" fontAlgn="auto" latinLnBrk="0" hangingPunct="0">
              <a:lnSpc>
                <a:spcPct val="100000"/>
              </a:lnSpc>
              <a:spcBef>
                <a:spcPts val="0"/>
              </a:spcBef>
              <a:spcAft>
                <a:spcPts val="0"/>
              </a:spcAft>
              <a:buClrTx/>
              <a:buSzTx/>
              <a:buFontTx/>
              <a:buNone/>
              <a:tabLst/>
            </a:pPr>
            <a:r>
              <a:rPr lang="en-GB" sz="4000" dirty="0">
                <a:solidFill>
                  <a:schemeClr val="bg2">
                    <a:lumMod val="10000"/>
                  </a:schemeClr>
                </a:solidFill>
              </a:rPr>
              <a:t>(200 initial electrons)</a:t>
            </a:r>
            <a:endParaRPr kumimoji="0" lang="en-GB" sz="4000" b="0" i="0" u="none" strike="noStrike" cap="none" spc="0" normalizeH="0" baseline="0" dirty="0">
              <a:ln>
                <a:noFill/>
              </a:ln>
              <a:solidFill>
                <a:schemeClr val="bg2">
                  <a:lumMod val="10000"/>
                </a:schemeClr>
              </a:solidFill>
              <a:effectLst/>
              <a:uFillTx/>
              <a:latin typeface="+mn-lt"/>
              <a:ea typeface="+mn-ea"/>
              <a:cs typeface="+mn-cs"/>
              <a:sym typeface="Helvetica Neue"/>
            </a:endParaRPr>
          </a:p>
        </p:txBody>
      </p:sp>
      <p:sp>
        <p:nvSpPr>
          <p:cNvPr id="15" name="TextBox 14">
            <a:extLst>
              <a:ext uri="{FF2B5EF4-FFF2-40B4-BE49-F238E27FC236}">
                <a16:creationId xmlns:a16="http://schemas.microsoft.com/office/drawing/2014/main" id="{764B811C-B12E-F8E3-9115-51F44E6DBD63}"/>
              </a:ext>
            </a:extLst>
          </p:cNvPr>
          <p:cNvSpPr txBox="1"/>
          <p:nvPr/>
        </p:nvSpPr>
        <p:spPr>
          <a:xfrm>
            <a:off x="1206499" y="4387226"/>
            <a:ext cx="6085130" cy="84741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GB" sz="3200" b="0" i="0" u="none" strike="noStrike" cap="none" spc="0" normalizeH="0" baseline="0" dirty="0">
                <a:ln>
                  <a:noFill/>
                </a:ln>
                <a:solidFill>
                  <a:schemeClr val="bg2">
                    <a:lumMod val="10000"/>
                  </a:schemeClr>
                </a:solidFill>
                <a:effectLst/>
                <a:uFillTx/>
                <a:latin typeface="+mn-lt"/>
                <a:ea typeface="+mn-ea"/>
                <a:cs typeface="+mn-cs"/>
                <a:sym typeface="Helvetica Neue"/>
              </a:rPr>
              <a:t>Using an applied field of 44kV/cm, in a parallel plate setup</a:t>
            </a:r>
          </a:p>
          <a:p>
            <a:pPr marL="0" marR="0" indent="0" algn="l" defTabSz="2438338" rtl="0" fontAlgn="auto" latinLnBrk="0" hangingPunct="0">
              <a:lnSpc>
                <a:spcPct val="100000"/>
              </a:lnSpc>
              <a:spcBef>
                <a:spcPts val="0"/>
              </a:spcBef>
              <a:spcAft>
                <a:spcPts val="0"/>
              </a:spcAft>
              <a:buClrTx/>
              <a:buSzTx/>
              <a:buFontTx/>
              <a:buNone/>
              <a:tabLst/>
            </a:pPr>
            <a:endParaRPr lang="en-GB" sz="3200" dirty="0">
              <a:solidFill>
                <a:schemeClr val="bg2">
                  <a:lumMod val="10000"/>
                </a:schemeClr>
              </a:solidFill>
            </a:endParaRPr>
          </a:p>
          <a:p>
            <a:pPr marL="0" marR="0" indent="0" algn="l" defTabSz="2438338" rtl="0" fontAlgn="auto" latinLnBrk="0" hangingPunct="0">
              <a:lnSpc>
                <a:spcPct val="100000"/>
              </a:lnSpc>
              <a:spcBef>
                <a:spcPts val="0"/>
              </a:spcBef>
              <a:spcAft>
                <a:spcPts val="0"/>
              </a:spcAft>
              <a:buClrTx/>
              <a:buSzTx/>
              <a:buFontTx/>
              <a:buNone/>
              <a:tabLst/>
            </a:pPr>
            <a:r>
              <a:rPr kumimoji="0" lang="en-GB" sz="3200" b="0" i="0" u="none" strike="noStrike" cap="none" spc="0" normalizeH="0" baseline="0" dirty="0">
                <a:ln>
                  <a:noFill/>
                </a:ln>
                <a:solidFill>
                  <a:schemeClr val="bg2">
                    <a:lumMod val="10000"/>
                  </a:schemeClr>
                </a:solidFill>
                <a:effectLst/>
                <a:uFillTx/>
                <a:latin typeface="+mn-lt"/>
                <a:ea typeface="+mn-ea"/>
                <a:cs typeface="+mn-cs"/>
                <a:sym typeface="Helvetica Neue"/>
              </a:rPr>
              <a:t>These plots show the end of the avalanche, when all electrons have been evacuated</a:t>
            </a:r>
          </a:p>
          <a:p>
            <a:pPr marL="0" marR="0" indent="0" algn="l" defTabSz="2438338" rtl="0" fontAlgn="auto" latinLnBrk="0" hangingPunct="0">
              <a:lnSpc>
                <a:spcPct val="100000"/>
              </a:lnSpc>
              <a:spcBef>
                <a:spcPts val="0"/>
              </a:spcBef>
              <a:spcAft>
                <a:spcPts val="0"/>
              </a:spcAft>
              <a:buClrTx/>
              <a:buSzTx/>
              <a:buFontTx/>
              <a:buNone/>
              <a:tabLst/>
            </a:pPr>
            <a:endParaRPr lang="en-GB" sz="3200" dirty="0">
              <a:solidFill>
                <a:schemeClr val="bg2">
                  <a:lumMod val="10000"/>
                </a:schemeClr>
              </a:solidFill>
            </a:endParaRPr>
          </a:p>
          <a:p>
            <a:pPr marL="0" marR="0" indent="0" algn="l" defTabSz="2438338" rtl="0" fontAlgn="auto" latinLnBrk="0" hangingPunct="0">
              <a:lnSpc>
                <a:spcPct val="100000"/>
              </a:lnSpc>
              <a:spcBef>
                <a:spcPts val="0"/>
              </a:spcBef>
              <a:spcAft>
                <a:spcPts val="0"/>
              </a:spcAft>
              <a:buClrTx/>
              <a:buSzTx/>
              <a:buFontTx/>
              <a:buNone/>
              <a:tabLst/>
            </a:pPr>
            <a:r>
              <a:rPr kumimoji="0" lang="en-GB" sz="3200" b="0" i="0" u="none" strike="noStrike" cap="none" spc="0" normalizeH="0" baseline="0" dirty="0">
                <a:ln>
                  <a:noFill/>
                </a:ln>
                <a:solidFill>
                  <a:schemeClr val="bg2">
                    <a:lumMod val="10000"/>
                  </a:schemeClr>
                </a:solidFill>
                <a:effectLst/>
                <a:uFillTx/>
                <a:latin typeface="+mn-lt"/>
                <a:ea typeface="+mn-ea"/>
                <a:cs typeface="+mn-cs"/>
                <a:sym typeface="Helvetica Neue"/>
              </a:rPr>
              <a:t>We start to see significant field modifications at 10</a:t>
            </a:r>
            <a:r>
              <a:rPr kumimoji="0" lang="en-GB" sz="3200" b="0" i="0" u="none" strike="noStrike" cap="none" spc="0" normalizeH="0" baseline="30000" dirty="0">
                <a:ln>
                  <a:noFill/>
                </a:ln>
                <a:solidFill>
                  <a:schemeClr val="bg2">
                    <a:lumMod val="10000"/>
                  </a:schemeClr>
                </a:solidFill>
                <a:effectLst/>
                <a:uFillTx/>
                <a:latin typeface="+mn-lt"/>
                <a:ea typeface="+mn-ea"/>
                <a:cs typeface="+mn-cs"/>
                <a:sym typeface="Helvetica Neue"/>
              </a:rPr>
              <a:t>6</a:t>
            </a:r>
            <a:r>
              <a:rPr kumimoji="0" lang="en-GB" sz="3200" b="0" i="0" u="none" strike="noStrike" cap="none" spc="0" normalizeH="0" baseline="0" dirty="0">
                <a:ln>
                  <a:noFill/>
                </a:ln>
                <a:solidFill>
                  <a:schemeClr val="bg2">
                    <a:lumMod val="10000"/>
                  </a:schemeClr>
                </a:solidFill>
                <a:effectLst/>
                <a:uFillTx/>
                <a:latin typeface="+mn-lt"/>
                <a:ea typeface="+mn-ea"/>
                <a:cs typeface="+mn-cs"/>
                <a:sym typeface="Helvetica Neue"/>
              </a:rPr>
              <a:t> ionisations</a:t>
            </a:r>
          </a:p>
          <a:p>
            <a:pPr marL="0" marR="0" indent="0" algn="l" defTabSz="2438338" rtl="0" fontAlgn="auto" latinLnBrk="0" hangingPunct="0">
              <a:lnSpc>
                <a:spcPct val="100000"/>
              </a:lnSpc>
              <a:spcBef>
                <a:spcPts val="0"/>
              </a:spcBef>
              <a:spcAft>
                <a:spcPts val="0"/>
              </a:spcAft>
              <a:buClrTx/>
              <a:buSzTx/>
              <a:buFontTx/>
              <a:buNone/>
              <a:tabLst/>
            </a:pPr>
            <a:endParaRPr lang="en-GB" sz="3200" dirty="0">
              <a:solidFill>
                <a:schemeClr val="bg2">
                  <a:lumMod val="10000"/>
                </a:schemeClr>
              </a:solidFill>
            </a:endParaRPr>
          </a:p>
          <a:p>
            <a:pPr marL="0" marR="0" indent="0" algn="l" defTabSz="2438338" rtl="0" fontAlgn="auto" latinLnBrk="0" hangingPunct="0">
              <a:lnSpc>
                <a:spcPct val="100000"/>
              </a:lnSpc>
              <a:spcBef>
                <a:spcPts val="0"/>
              </a:spcBef>
              <a:spcAft>
                <a:spcPts val="0"/>
              </a:spcAft>
              <a:buClrTx/>
              <a:buSzTx/>
              <a:buFontTx/>
              <a:buNone/>
              <a:tabLst/>
            </a:pPr>
            <a:r>
              <a:rPr kumimoji="0" lang="en-GB" sz="3200" b="0" i="0" u="none" strike="noStrike" cap="none" spc="0" normalizeH="0" baseline="0" dirty="0">
                <a:ln>
                  <a:noFill/>
                </a:ln>
                <a:solidFill>
                  <a:schemeClr val="bg2">
                    <a:lumMod val="10000"/>
                  </a:schemeClr>
                </a:solidFill>
                <a:effectLst/>
                <a:uFillTx/>
                <a:latin typeface="+mn-lt"/>
                <a:ea typeface="+mn-ea"/>
                <a:cs typeface="+mn-cs"/>
                <a:sym typeface="Helvetica Neue"/>
              </a:rPr>
              <a:t>We add initial electrons at the same place and time to ensure a single large avalanche</a:t>
            </a:r>
          </a:p>
          <a:p>
            <a:pPr marL="0" marR="0" indent="0" algn="l" defTabSz="2438338"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dirty="0">
              <a:ln>
                <a:noFill/>
              </a:ln>
              <a:solidFill>
                <a:schemeClr val="bg2">
                  <a:lumMod val="10000"/>
                </a:schemeClr>
              </a:solidFill>
              <a:effectLst/>
              <a:uFillTx/>
              <a:latin typeface="+mn-lt"/>
              <a:ea typeface="+mn-ea"/>
              <a:cs typeface="+mn-cs"/>
              <a:sym typeface="Helvetica Neue"/>
            </a:endParaRPr>
          </a:p>
          <a:p>
            <a:pPr marL="0" marR="0" indent="0" algn="l" defTabSz="2438338" rtl="0" fontAlgn="auto" latinLnBrk="0" hangingPunct="0">
              <a:lnSpc>
                <a:spcPct val="100000"/>
              </a:lnSpc>
              <a:spcBef>
                <a:spcPts val="0"/>
              </a:spcBef>
              <a:spcAft>
                <a:spcPts val="0"/>
              </a:spcAft>
              <a:buClrTx/>
              <a:buSzTx/>
              <a:buFontTx/>
              <a:buNone/>
              <a:tabLst/>
            </a:pPr>
            <a:r>
              <a:rPr kumimoji="0" lang="en-GB" sz="3200" b="0" i="0" u="none" strike="noStrike" cap="none" spc="0" normalizeH="0" baseline="0" dirty="0">
                <a:ln>
                  <a:noFill/>
                </a:ln>
                <a:solidFill>
                  <a:schemeClr val="bg2">
                    <a:lumMod val="10000"/>
                  </a:schemeClr>
                </a:solidFill>
                <a:effectLst/>
                <a:uFillTx/>
                <a:latin typeface="+mn-lt"/>
                <a:ea typeface="+mn-ea"/>
                <a:cs typeface="+mn-cs"/>
                <a:sym typeface="Helvetica Neue"/>
              </a:rPr>
              <a:t>Units </a:t>
            </a:r>
            <a:r>
              <a:rPr lang="en-GB" sz="3200" dirty="0">
                <a:solidFill>
                  <a:schemeClr val="bg2">
                    <a:lumMod val="10000"/>
                  </a:schemeClr>
                </a:solidFill>
              </a:rPr>
              <a:t>of the field in the plots are V/cm</a:t>
            </a:r>
            <a:endParaRPr kumimoji="0" lang="en-GB" sz="3200" b="0" i="0" u="none" strike="noStrike" cap="none" spc="0" normalizeH="0" baseline="0" dirty="0">
              <a:ln>
                <a:noFill/>
              </a:ln>
              <a:solidFill>
                <a:schemeClr val="bg2">
                  <a:lumMod val="10000"/>
                </a:schemeClr>
              </a:solidFill>
              <a:effectLst/>
              <a:uFillTx/>
              <a:latin typeface="+mn-lt"/>
              <a:ea typeface="+mn-ea"/>
              <a:cs typeface="+mn-cs"/>
              <a:sym typeface="Helvetica Neue"/>
            </a:endParaRPr>
          </a:p>
        </p:txBody>
      </p:sp>
      <p:sp>
        <p:nvSpPr>
          <p:cNvPr id="3" name="Slide Number Placeholder 4">
            <a:extLst>
              <a:ext uri="{FF2B5EF4-FFF2-40B4-BE49-F238E27FC236}">
                <a16:creationId xmlns:a16="http://schemas.microsoft.com/office/drawing/2014/main" id="{C66281CF-2481-F97E-F2C9-C3EB75E8D686}"/>
              </a:ext>
            </a:extLst>
          </p:cNvPr>
          <p:cNvSpPr>
            <a:spLocks noGrp="1"/>
          </p:cNvSpPr>
          <p:nvPr>
            <p:ph type="sldNum" sz="quarter" idx="2"/>
          </p:nvPr>
        </p:nvSpPr>
        <p:spPr>
          <a:xfrm>
            <a:off x="12001499" y="13080999"/>
            <a:ext cx="368505" cy="374600"/>
          </a:xfrm>
        </p:spPr>
        <p:txBody>
          <a:bodyPr/>
          <a:lstStyle/>
          <a:p>
            <a:fld id="{86CB4B4D-7CA3-9044-876B-883B54F8677D}" type="slidenum">
              <a:rPr lang="en-GB" smtClean="0"/>
              <a:t>9</a:t>
            </a:fld>
            <a:endParaRPr lang="en-GB"/>
          </a:p>
        </p:txBody>
      </p:sp>
    </p:spTree>
    <p:extLst>
      <p:ext uri="{BB962C8B-B14F-4D97-AF65-F5344CB8AC3E}">
        <p14:creationId xmlns:p14="http://schemas.microsoft.com/office/powerpoint/2010/main" val="3719407905"/>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1859</TotalTime>
  <Words>1948</Words>
  <Application>Microsoft Macintosh PowerPoint</Application>
  <PresentationFormat>Custom</PresentationFormat>
  <Paragraphs>209</Paragraphs>
  <Slides>22</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Helvetica Neue</vt:lpstr>
      <vt:lpstr>Helvetica Neue Medium</vt:lpstr>
      <vt:lpstr>21_BasicWhite</vt:lpstr>
      <vt:lpstr>Space-charge effects in simulations of large avalanche dynamics</vt:lpstr>
      <vt:lpstr>The space charge effect</vt:lpstr>
      <vt:lpstr>The space charge effect</vt:lpstr>
      <vt:lpstr>Space charge in Garfield++</vt:lpstr>
      <vt:lpstr>Structure of the simulations</vt:lpstr>
      <vt:lpstr>Axisymmetric approximation</vt:lpstr>
      <vt:lpstr>ComponentChargedRing</vt:lpstr>
      <vt:lpstr>ComponentChargedRing: tolerances</vt:lpstr>
      <vt:lpstr>Simulating with ComponentChargedRing</vt:lpstr>
      <vt:lpstr>Simulating with ComponentChargedRing</vt:lpstr>
      <vt:lpstr>The grid-based approach in microscopic simulations</vt:lpstr>
      <vt:lpstr>Grid-based approach</vt:lpstr>
      <vt:lpstr>PowerPoint Presentation</vt:lpstr>
      <vt:lpstr>Effect of a resistive anode</vt:lpstr>
      <vt:lpstr>Effect of the space charge field on gain</vt:lpstr>
      <vt:lpstr>Multiple ring systems</vt:lpstr>
      <vt:lpstr>Multiple ring systems</vt:lpstr>
      <vt:lpstr>Multiple ring systems</vt:lpstr>
      <vt:lpstr>Conclusion</vt:lpstr>
      <vt:lpstr>Questions</vt:lpstr>
      <vt:lpstr>Point charge approach</vt:lpstr>
      <vt:lpstr>Point charges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Thomas Szwarcer</cp:lastModifiedBy>
  <cp:revision>12</cp:revision>
  <dcterms:modified xsi:type="dcterms:W3CDTF">2025-10-08T09:09:40Z</dcterms:modified>
</cp:coreProperties>
</file>