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1" r:id="rId4"/>
    <p:sldId id="272" r:id="rId5"/>
    <p:sldId id="259" r:id="rId6"/>
    <p:sldId id="270" r:id="rId7"/>
    <p:sldId id="258" r:id="rId8"/>
    <p:sldId id="284" r:id="rId9"/>
    <p:sldId id="274" r:id="rId10"/>
    <p:sldId id="281" r:id="rId11"/>
    <p:sldId id="262" r:id="rId12"/>
    <p:sldId id="275" r:id="rId13"/>
    <p:sldId id="267" r:id="rId14"/>
    <p:sldId id="268" r:id="rId15"/>
    <p:sldId id="280" r:id="rId16"/>
    <p:sldId id="282" r:id="rId17"/>
    <p:sldId id="277" r:id="rId18"/>
    <p:sldId id="278" r:id="rId19"/>
    <p:sldId id="279" r:id="rId20"/>
    <p:sldId id="283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9B21"/>
    <a:srgbClr val="FF7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7"/>
    <p:restoredTop sz="83191"/>
  </p:normalViewPr>
  <p:slideViewPr>
    <p:cSldViewPr snapToGrid="0">
      <p:cViewPr varScale="1">
        <p:scale>
          <a:sx n="50" d="100"/>
          <a:sy n="50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533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010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153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81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065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2319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075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246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021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858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38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073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F68D3-1A2D-2F10-AC61-BB9B6BA97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A10A63-41F1-E2AF-5F9E-0447B43A3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36B828-39BA-40BE-8D64-2DEDE0836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858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588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433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083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853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904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0640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9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17067" y="12946412"/>
            <a:ext cx="368504" cy="374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hf hdr="0" ftr="0" dt="0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om Szwarcer | University of Oxford | DRD1"/>
          <p:cNvSpPr txBox="1">
            <a:spLocks noGrp="1"/>
          </p:cNvSpPr>
          <p:nvPr>
            <p:ph type="body" idx="21"/>
          </p:nvPr>
        </p:nvSpPr>
        <p:spPr>
          <a:xfrm>
            <a:off x="1201341" y="11856720"/>
            <a:ext cx="9893380" cy="6401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lang="en-GB" noProof="0" dirty="0"/>
              <a:t>Tom Szwarcer | University of Oxford</a:t>
            </a:r>
          </a:p>
        </p:txBody>
      </p:sp>
      <p:sp>
        <p:nvSpPr>
          <p:cNvPr id="152" name="Space charge effects in simulations of large avalanche dynamics"/>
          <p:cNvSpPr txBox="1">
            <a:spLocks noGrp="1"/>
          </p:cNvSpPr>
          <p:nvPr>
            <p:ph type="ctrTitle"/>
          </p:nvPr>
        </p:nvSpPr>
        <p:spPr>
          <a:xfrm>
            <a:off x="1206496" y="2613091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 sz="8800" spc="-176"/>
            </a:lvl1pPr>
          </a:lstStyle>
          <a:p>
            <a:r>
              <a:rPr lang="en-GB" noProof="0" dirty="0"/>
              <a:t>Space-charge effects in simulations of large avalanche dynamics</a:t>
            </a:r>
          </a:p>
        </p:txBody>
      </p:sp>
      <p:sp>
        <p:nvSpPr>
          <p:cNvPr id="2" name="Tom Szwarcer | University of Oxford | DRD1">
            <a:extLst>
              <a:ext uri="{FF2B5EF4-FFF2-40B4-BE49-F238E27FC236}">
                <a16:creationId xmlns:a16="http://schemas.microsoft.com/office/drawing/2014/main" id="{87473260-FE6C-BB84-CD4B-53FCD0910FE9}"/>
              </a:ext>
            </a:extLst>
          </p:cNvPr>
          <p:cNvSpPr txBox="1">
            <a:spLocks/>
          </p:cNvSpPr>
          <p:nvPr/>
        </p:nvSpPr>
        <p:spPr>
          <a:xfrm>
            <a:off x="12570460" y="11856719"/>
            <a:ext cx="10607040" cy="64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normAutofit fontScale="925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 hangingPunct="1"/>
            <a:r>
              <a:rPr lang="en-GB" dirty="0"/>
              <a:t>Supervisors: </a:t>
            </a:r>
            <a:r>
              <a:rPr lang="en-GB" dirty="0" err="1"/>
              <a:t>Djunes</a:t>
            </a:r>
            <a:r>
              <a:rPr lang="en-GB" dirty="0"/>
              <a:t> Janssens, Heinrich Schindler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5E0198-B49F-71F0-52CD-10A927B5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1" y="315254"/>
            <a:ext cx="6273800" cy="144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955C417-F4B5-8173-90F7-2AB1C7C49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980" y="86655"/>
            <a:ext cx="6273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25A46-1959-5919-496D-BA2D348F76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2E3243-9FE6-F591-FD2F-ABF1D37C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Axisymmetric approximation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33DAD20-F9B1-1274-6511-E768FEBFAE79}"/>
              </a:ext>
            </a:extLst>
          </p:cNvPr>
          <p:cNvSpPr txBox="1">
            <a:spLocks/>
          </p:cNvSpPr>
          <p:nvPr/>
        </p:nvSpPr>
        <p:spPr>
          <a:xfrm>
            <a:off x="1206500" y="3552444"/>
            <a:ext cx="22010566" cy="759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70000" lnSpcReduction="20000"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lnSpc>
                <a:spcPct val="120000"/>
              </a:lnSpc>
              <a:spcBef>
                <a:spcPts val="2700"/>
              </a:spcBef>
            </a:pPr>
            <a:r>
              <a:rPr lang="en-GB" dirty="0"/>
              <a:t>Approximate the avalanche as having cylindrical symmetry</a:t>
            </a:r>
          </a:p>
          <a:p>
            <a:pPr hangingPunct="1">
              <a:lnSpc>
                <a:spcPct val="120000"/>
              </a:lnSpc>
              <a:spcBef>
                <a:spcPts val="2700"/>
              </a:spcBef>
            </a:pPr>
            <a:r>
              <a:rPr lang="en-GB" dirty="0"/>
              <a:t>The radius is centred on the mean position of the particles</a:t>
            </a:r>
          </a:p>
          <a:p>
            <a:pPr hangingPunct="1">
              <a:lnSpc>
                <a:spcPct val="120000"/>
              </a:lnSpc>
              <a:spcBef>
                <a:spcPts val="2700"/>
              </a:spcBef>
            </a:pPr>
            <a:r>
              <a:rPr lang="en-GB" dirty="0"/>
              <a:t>Point charges become charged rings</a:t>
            </a:r>
          </a:p>
          <a:p>
            <a:pPr hangingPunct="1">
              <a:lnSpc>
                <a:spcPct val="120000"/>
              </a:lnSpc>
              <a:spcBef>
                <a:spcPts val="2700"/>
              </a:spcBef>
            </a:pPr>
            <a:r>
              <a:rPr lang="en-GB" b="1" dirty="0"/>
              <a:t>No grid used</a:t>
            </a:r>
          </a:p>
          <a:p>
            <a:pPr lvl="2" hangingPunct="1">
              <a:lnSpc>
                <a:spcPct val="120000"/>
              </a:lnSpc>
              <a:spcBef>
                <a:spcPts val="2700"/>
              </a:spcBef>
            </a:pPr>
            <a:r>
              <a:rPr lang="en-GB" dirty="0"/>
              <a:t>Electric field is calculated as required, at the position of each charge</a:t>
            </a:r>
          </a:p>
          <a:p>
            <a:pPr hangingPunct="1">
              <a:lnSpc>
                <a:spcPct val="120000"/>
              </a:lnSpc>
              <a:spcBef>
                <a:spcPts val="2700"/>
              </a:spcBef>
            </a:pPr>
            <a:r>
              <a:rPr lang="en-GB" b="1" dirty="0"/>
              <a:t>A ring separation tolerance </a:t>
            </a:r>
            <a:r>
              <a:rPr lang="en-GB" dirty="0"/>
              <a:t>is used:</a:t>
            </a:r>
          </a:p>
          <a:p>
            <a:pPr lvl="2" hangingPunct="1">
              <a:lnSpc>
                <a:spcPct val="120000"/>
              </a:lnSpc>
              <a:spcBef>
                <a:spcPts val="2700"/>
              </a:spcBef>
            </a:pPr>
            <a:r>
              <a:rPr lang="en-GB" dirty="0"/>
              <a:t>To merge two rings that are closer together than this tolerance</a:t>
            </a:r>
          </a:p>
          <a:p>
            <a:pPr lvl="2" hangingPunct="1">
              <a:lnSpc>
                <a:spcPct val="120000"/>
              </a:lnSpc>
              <a:spcBef>
                <a:spcPts val="2700"/>
              </a:spcBef>
            </a:pPr>
            <a:r>
              <a:rPr lang="en-GB" dirty="0"/>
              <a:t>To count new rings with r &lt; tolerance as point charges on the symmetry axis</a:t>
            </a:r>
          </a:p>
          <a:p>
            <a:pPr hangingPunct="1">
              <a:lnSpc>
                <a:spcPct val="120000"/>
              </a:lnSpc>
              <a:spcBef>
                <a:spcPts val="2700"/>
              </a:spcBef>
            </a:pPr>
            <a:r>
              <a:rPr lang="en-GB" dirty="0"/>
              <a:t>Free space boundary condition used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A258BC-DBBC-7F30-F9E7-CFD2C5F2D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4077" y="1079500"/>
            <a:ext cx="6537242" cy="4481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D8A6B7-7A58-C905-6F7A-FD8CCA3D2C60}"/>
              </a:ext>
            </a:extLst>
          </p:cNvPr>
          <p:cNvSpPr txBox="1"/>
          <p:nvPr/>
        </p:nvSpPr>
        <p:spPr>
          <a:xfrm>
            <a:off x="434700" y="12744817"/>
            <a:ext cx="9235440" cy="718145"/>
          </a:xfrm>
          <a:prstGeom prst="rect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Based on the work of C. Lippmann, W. Riegler, Nuclear Instruments and Methods in Physics Research A 517 (2004) 54–76 </a:t>
            </a:r>
            <a:endParaRPr kumimoji="0" lang="en-GB" sz="200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0577435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86CB-5F71-7912-6802-49F6FD58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 of the simulation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B70FD-EAED-3992-9B12-71D90B08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981513"/>
            <a:ext cx="21971000" cy="2698851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GB" dirty="0"/>
              <a:t>Divide simulations into time windows of width dt</a:t>
            </a:r>
          </a:p>
          <a:p>
            <a:pPr lvl="1"/>
            <a:r>
              <a:rPr lang="en-GB" dirty="0"/>
              <a:t>In each window, simulate electrons and ions alternately</a:t>
            </a:r>
          </a:p>
          <a:p>
            <a:pPr lvl="1"/>
            <a:r>
              <a:rPr lang="en-GB" dirty="0"/>
              <a:t>Add any new charges (e.g. from ionisation) after the time window</a:t>
            </a:r>
          </a:p>
          <a:p>
            <a:pPr marL="609600" lvl="1" indent="0">
              <a:buNone/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737D3E-0824-0DE9-7E08-9A7AC9AC34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5CCD7-F0C7-A1E1-5361-1B2D37DEE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293" y="6348532"/>
            <a:ext cx="17421413" cy="69724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F05A4F-E44F-EA0E-F20F-CCDC922E7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9703" y="348993"/>
            <a:ext cx="4422809" cy="314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010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BD94E-B056-985D-3617-E953EC91C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ComponentChargedRing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2E9C0-F70F-0B6D-6B2A-F532D6A95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4248504"/>
            <a:ext cx="12532360" cy="8256012"/>
          </a:xfrm>
        </p:spPr>
        <p:txBody>
          <a:bodyPr>
            <a:normAutofit fontScale="92500"/>
          </a:bodyPr>
          <a:lstStyle/>
          <a:p>
            <a:r>
              <a:rPr lang="en-GB" dirty="0"/>
              <a:t>Existing grid-based code in </a:t>
            </a:r>
            <a:r>
              <a:rPr lang="en-GB" dirty="0" err="1"/>
              <a:t>AvalancheGridSpaceCharge</a:t>
            </a:r>
            <a:r>
              <a:rPr lang="en-GB" dirty="0"/>
              <a:t> was refactored into a new class that supports a grid-free axisymmetric treatment of space charge</a:t>
            </a:r>
          </a:p>
          <a:p>
            <a:r>
              <a:rPr lang="en-GB" dirty="0"/>
              <a:t>New functions were added to implement a dynamic symmetry axis and catch divergences</a:t>
            </a:r>
          </a:p>
          <a:p>
            <a:r>
              <a:rPr lang="en-GB" dirty="0"/>
              <a:t>Code was profiled line-by-line with </a:t>
            </a:r>
            <a:r>
              <a:rPr lang="en-GB" dirty="0" err="1"/>
              <a:t>valgrind</a:t>
            </a:r>
            <a:r>
              <a:rPr lang="en-GB" dirty="0"/>
              <a:t>/</a:t>
            </a:r>
            <a:r>
              <a:rPr lang="en-GB" dirty="0" err="1"/>
              <a:t>callgrind</a:t>
            </a:r>
            <a:endParaRPr lang="en-GB" dirty="0"/>
          </a:p>
          <a:p>
            <a:r>
              <a:rPr lang="en-GB" dirty="0"/>
              <a:t>Optimisations were made, reducing computation time significantly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7A062-83AE-A717-A7BA-1655C1B7D9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5D8DF-FEF7-121E-4333-61455FAA9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25" y="4168030"/>
            <a:ext cx="9440946" cy="73899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DDD56B-93FF-94DE-A624-1370A4FA613B}"/>
              </a:ext>
            </a:extLst>
          </p:cNvPr>
          <p:cNvSpPr txBox="1"/>
          <p:nvPr/>
        </p:nvSpPr>
        <p:spPr>
          <a:xfrm>
            <a:off x="17612071" y="5813552"/>
            <a:ext cx="437197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Space charge on, no optimisation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B38A9E-B827-3A28-5D0D-BC0D94AADD73}"/>
              </a:ext>
            </a:extLst>
          </p:cNvPr>
          <p:cNvSpPr txBox="1"/>
          <p:nvPr/>
        </p:nvSpPr>
        <p:spPr>
          <a:xfrm>
            <a:off x="19025234" y="9205145"/>
            <a:ext cx="437197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FF7F0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Space charge on, optimised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B8FFB-A7EB-0A43-C1D3-FFB622924EFE}"/>
              </a:ext>
            </a:extLst>
          </p:cNvPr>
          <p:cNvSpPr txBox="1"/>
          <p:nvPr/>
        </p:nvSpPr>
        <p:spPr>
          <a:xfrm>
            <a:off x="17129932" y="10191782"/>
            <a:ext cx="437197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239B2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Space charge off</a:t>
            </a:r>
          </a:p>
        </p:txBody>
      </p:sp>
    </p:spTree>
    <p:extLst>
      <p:ext uri="{BB962C8B-B14F-4D97-AF65-F5344CB8AC3E}">
        <p14:creationId xmlns:p14="http://schemas.microsoft.com/office/powerpoint/2010/main" val="24640364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53E4-5834-9C83-F5E5-D61E98365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Visualising the space charge field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75D745-F226-AD7F-A34D-232DD7E77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" y="3592532"/>
            <a:ext cx="9535270" cy="7628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2C0CCA-167D-9D1A-AD56-CAD723E9C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10" y="4226933"/>
            <a:ext cx="7287260" cy="6993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E4D461-645C-8F5C-9858-BAE4CFBF8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78" y="4226933"/>
            <a:ext cx="7287259" cy="6993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5F51C8-1E04-185D-DE5A-A64EA83FDD7D}"/>
              </a:ext>
            </a:extLst>
          </p:cNvPr>
          <p:cNvSpPr txBox="1"/>
          <p:nvPr/>
        </p:nvSpPr>
        <p:spPr>
          <a:xfrm>
            <a:off x="1028644" y="11220748"/>
            <a:ext cx="749808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Gain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: 12637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2C5F000-F4F6-CBD6-2357-B3DD93E75B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F0E64F-D6FA-212E-9CD0-4E7C70B43EA2}"/>
              </a:ext>
            </a:extLst>
          </p:cNvPr>
          <p:cNvSpPr txBox="1"/>
          <p:nvPr/>
        </p:nvSpPr>
        <p:spPr>
          <a:xfrm>
            <a:off x="15603221" y="12479757"/>
            <a:ext cx="728725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GIFs viewable at https://</a:t>
            </a:r>
            <a:r>
              <a:rPr kumimoji="0" lang="en-GB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github.com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</a:t>
            </a:r>
            <a:r>
              <a:rPr kumimoji="0" lang="en-GB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tomszwarcer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</a:t>
            </a:r>
            <a:r>
              <a:rPr kumimoji="0" lang="en-GB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spacecharge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-sim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63539-C453-A23A-F84F-EA770C650FE5}"/>
              </a:ext>
            </a:extLst>
          </p:cNvPr>
          <p:cNvSpPr txBox="1"/>
          <p:nvPr/>
        </p:nvSpPr>
        <p:spPr>
          <a:xfrm>
            <a:off x="17922240" y="3990971"/>
            <a:ext cx="529482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 field magnitude [V/cm]</a:t>
            </a:r>
          </a:p>
        </p:txBody>
      </p:sp>
    </p:spTree>
    <p:extLst>
      <p:ext uri="{BB962C8B-B14F-4D97-AF65-F5344CB8AC3E}">
        <p14:creationId xmlns:p14="http://schemas.microsoft.com/office/powerpoint/2010/main" val="213279526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D99545-F093-7002-9000-FA0907DBC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320" y="1786895"/>
            <a:ext cx="5416217" cy="4064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61EBC6-CDFE-1B97-286C-4AF9C0938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4201140" cy="1433163"/>
          </a:xfrm>
        </p:spPr>
        <p:txBody>
          <a:bodyPr>
            <a:normAutofit/>
          </a:bodyPr>
          <a:lstStyle/>
          <a:p>
            <a:r>
              <a:rPr lang="en-GB" sz="7200" dirty="0"/>
              <a:t>Gain spectra: time window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EF566-16F1-691B-94EB-2C763FFB5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770" y="2984587"/>
            <a:ext cx="10935230" cy="1073141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2700"/>
              </a:spcBef>
            </a:pPr>
            <a:r>
              <a:rPr lang="en-GB" dirty="0"/>
              <a:t>Simulations run in a parallel plate geometry</a:t>
            </a:r>
          </a:p>
          <a:p>
            <a:pPr>
              <a:lnSpc>
                <a:spcPct val="120000"/>
              </a:lnSpc>
              <a:spcBef>
                <a:spcPts val="2700"/>
              </a:spcBef>
            </a:pPr>
            <a:r>
              <a:rPr lang="en-GB" dirty="0"/>
              <a:t>For longer time windows, we see a gain decrease at low gain</a:t>
            </a:r>
          </a:p>
          <a:p>
            <a:pPr>
              <a:lnSpc>
                <a:spcPct val="120000"/>
              </a:lnSpc>
            </a:pPr>
            <a:r>
              <a:rPr lang="en-GB" dirty="0"/>
              <a:t>The effect disappears for shorter time windows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In real detectors, gain modifying effects happen at around: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10</a:t>
            </a:r>
            <a:r>
              <a:rPr lang="en-GB" baseline="30000" dirty="0"/>
              <a:t>5</a:t>
            </a:r>
            <a:r>
              <a:rPr lang="en-GB" dirty="0"/>
              <a:t> (resistive micromegas)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10</a:t>
            </a:r>
            <a:r>
              <a:rPr lang="en-GB" baseline="30000" dirty="0"/>
              <a:t>6</a:t>
            </a:r>
            <a:r>
              <a:rPr lang="en-GB" dirty="0"/>
              <a:t> (RPC)</a:t>
            </a:r>
          </a:p>
          <a:p>
            <a:pPr>
              <a:lnSpc>
                <a:spcPct val="120000"/>
              </a:lnSpc>
            </a:pPr>
            <a:r>
              <a:rPr lang="en-GB" dirty="0"/>
              <a:t>So, this is unexpected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5E6DF-15DC-309E-8703-F0952E7DD4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8C5EE-EED9-3E37-ADC0-FAAAE9180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7782" y="1786895"/>
            <a:ext cx="5416218" cy="4056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51403-5B8E-3A02-2EE3-6A5E41222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20" y="7427558"/>
            <a:ext cx="5416218" cy="4062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2DB5F9-C608-B16E-889D-FC30406EB7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845" y="7435786"/>
            <a:ext cx="5416218" cy="40621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08FCC3-1FAD-81FF-95F8-7B89E0FE8037}"/>
              </a:ext>
            </a:extLst>
          </p:cNvPr>
          <p:cNvSpPr txBox="1"/>
          <p:nvPr/>
        </p:nvSpPr>
        <p:spPr>
          <a:xfrm>
            <a:off x="14493239" y="5898119"/>
            <a:ext cx="9395461" cy="471924"/>
          </a:xfrm>
          <a:prstGeom prst="rect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dt = 50 </a:t>
            </a:r>
            <a:r>
              <a:rPr lang="en-GB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kumimoji="0" lang="en-GB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2C9608-DF58-872E-E692-AC84131F9656}"/>
              </a:ext>
            </a:extLst>
          </p:cNvPr>
          <p:cNvSpPr txBox="1"/>
          <p:nvPr/>
        </p:nvSpPr>
        <p:spPr>
          <a:xfrm>
            <a:off x="14493239" y="11416973"/>
            <a:ext cx="9395461" cy="471924"/>
          </a:xfrm>
          <a:prstGeom prst="rect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dt = 25 </a:t>
            </a:r>
            <a:r>
              <a:rPr lang="en-GB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kumimoji="0" lang="en-GB" sz="2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2633837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D76ED5-BE21-7401-D26C-0DFB82182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264" y="6858000"/>
            <a:ext cx="8367616" cy="6275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D96BEE-005D-6773-0C21-D72C34EC7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Gain spectra: high gain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2281B-EE4D-A178-89B1-83086DB9F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3520440"/>
            <a:ext cx="13770741" cy="8984076"/>
          </a:xfrm>
        </p:spPr>
        <p:txBody>
          <a:bodyPr>
            <a:normAutofit/>
          </a:bodyPr>
          <a:lstStyle/>
          <a:p>
            <a:r>
              <a:rPr lang="en-GB" dirty="0"/>
              <a:t>For higher gains we see a decrease, but it’s not very statistically significant</a:t>
            </a:r>
          </a:p>
          <a:p>
            <a:r>
              <a:rPr lang="en-GB" dirty="0"/>
              <a:t>More avalanches should be run, but computation time/resources are limiting factors</a:t>
            </a:r>
          </a:p>
          <a:p>
            <a:endParaRPr lang="en-GB" dirty="0"/>
          </a:p>
          <a:p>
            <a:r>
              <a:rPr lang="en-GB" dirty="0"/>
              <a:t>Thanks to optimisations, these simulations could be run at dt = 2.5 </a:t>
            </a:r>
            <a:r>
              <a:rPr lang="en-GB" dirty="0" err="1"/>
              <a:t>ps</a:t>
            </a:r>
            <a:r>
              <a:rPr lang="en-GB" dirty="0"/>
              <a:t> (compared to 50ps)</a:t>
            </a:r>
          </a:p>
          <a:p>
            <a:r>
              <a:rPr lang="en-GB" dirty="0"/>
              <a:t>This prevented large numbers of new charges from being unaccounted for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B01D0-4661-DED7-980C-956448671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CE41D1-48AE-9EA7-B250-ABFE93F5D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264" y="488638"/>
            <a:ext cx="8367616" cy="627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3108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6A4EA-238C-4BD5-7604-1CFF81A4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88D93-125A-047C-D1DB-5BDBAFF7DA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D8F36B-1721-0D44-E0D8-7D1A0779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Point charge approach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63A2E59-AB8A-6E0D-4438-2950807120F8}"/>
              </a:ext>
            </a:extLst>
          </p:cNvPr>
          <p:cNvSpPr txBox="1">
            <a:spLocks/>
          </p:cNvSpPr>
          <p:nvPr/>
        </p:nvSpPr>
        <p:spPr>
          <a:xfrm>
            <a:off x="1206500" y="3647578"/>
            <a:ext cx="10214430" cy="8988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dirty="0"/>
              <a:t>For a point charge in a parallel plate, the analytic field expression involves infinitely many mirror charges</a:t>
            </a:r>
          </a:p>
          <a:p>
            <a:pPr hangingPunct="1"/>
            <a:r>
              <a:rPr lang="en-GB" dirty="0"/>
              <a:t>These can be expressed as an integral over a Bessel function</a:t>
            </a:r>
          </a:p>
          <a:p>
            <a:pPr hangingPunct="1"/>
            <a:r>
              <a:rPr lang="en-GB" dirty="0"/>
              <a:t>This is expensive to compute, so a grid is used for efficiency</a:t>
            </a:r>
          </a:p>
          <a:p>
            <a:pPr hangingPunct="1"/>
            <a:r>
              <a:rPr lang="en-GB" dirty="0"/>
              <a:t>We pre-compute the field maps on the grid and use symmetry to reduce memory usage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3A6AD-F563-C847-A8AD-4AA035CA7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038" y="3190875"/>
            <a:ext cx="9300533" cy="6724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CE26F9-DFB5-F6B6-A6CA-04D5EEE33629}"/>
              </a:ext>
            </a:extLst>
          </p:cNvPr>
          <p:cNvSpPr txBox="1"/>
          <p:nvPr/>
        </p:nvSpPr>
        <p:spPr>
          <a:xfrm>
            <a:off x="18935304" y="10593737"/>
            <a:ext cx="28575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Mirror charges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6671DA-456A-9E8E-6BF3-7A82D618CC93}"/>
              </a:ext>
            </a:extLst>
          </p:cNvPr>
          <p:cNvCxnSpPr/>
          <p:nvPr/>
        </p:nvCxnSpPr>
        <p:spPr>
          <a:xfrm flipH="1" flipV="1">
            <a:off x="17945100" y="9686925"/>
            <a:ext cx="2114550" cy="90681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FD4AF3-AA0A-F521-6348-EFD5DF5F13A8}"/>
              </a:ext>
            </a:extLst>
          </p:cNvPr>
          <p:cNvCxnSpPr/>
          <p:nvPr/>
        </p:nvCxnSpPr>
        <p:spPr>
          <a:xfrm flipH="1" flipV="1">
            <a:off x="17945100" y="8372475"/>
            <a:ext cx="2114550" cy="222126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14469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B8AEC-3FFF-88DB-3CA7-87827BCAE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Point charges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6AEF7-768B-9C08-DB03-F50E10C4C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3172738"/>
            <a:ext cx="12712700" cy="9773673"/>
          </a:xfrm>
        </p:spPr>
        <p:txBody>
          <a:bodyPr/>
          <a:lstStyle/>
          <a:p>
            <a:r>
              <a:rPr lang="en-GB" dirty="0"/>
              <a:t>There is good agreement between free charged rings and point charges except at the anode</a:t>
            </a:r>
          </a:p>
          <a:p>
            <a:r>
              <a:rPr lang="en-GB" dirty="0"/>
              <a:t>Here, mirror charges from the parallel plate boundary condition cause the field to be modified</a:t>
            </a:r>
          </a:p>
          <a:p>
            <a:endParaRPr lang="en-GB" dirty="0"/>
          </a:p>
          <a:p>
            <a:r>
              <a:rPr lang="en-GB" dirty="0"/>
              <a:t>Computation time and memory space are limiting factors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0EA26-587B-5419-155D-2A9E1A85A4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FD193-194D-DA82-B218-A4B699F53B47}"/>
              </a:ext>
            </a:extLst>
          </p:cNvPr>
          <p:cNvSpPr txBox="1"/>
          <p:nvPr/>
        </p:nvSpPr>
        <p:spPr>
          <a:xfrm>
            <a:off x="15743898" y="9948376"/>
            <a:ext cx="784167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Comparison of the electric field for different approaches to space charge effect simulations</a:t>
            </a:r>
            <a:endParaRPr kumimoji="0" lang="en-GB" sz="240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FA500-BE0B-CA47-FBA3-6CCE0C28C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311" y="1796081"/>
            <a:ext cx="7841673" cy="80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022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9AAA-78B1-709F-D0A7-01419F85A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contributions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CC5AA-F873-F78D-29EA-83D7AFA2C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3346461"/>
            <a:ext cx="21971000" cy="9599951"/>
          </a:xfrm>
        </p:spPr>
        <p:txBody>
          <a:bodyPr>
            <a:normAutofit/>
          </a:bodyPr>
          <a:lstStyle/>
          <a:p>
            <a:r>
              <a:rPr lang="en-GB" sz="3600" dirty="0"/>
              <a:t>Implementation of the space charge effect for simulations using </a:t>
            </a:r>
            <a:r>
              <a:rPr lang="en-GB" sz="3600" dirty="0" err="1"/>
              <a:t>AvalancheMicroscopic</a:t>
            </a:r>
            <a:r>
              <a:rPr lang="en-GB" sz="3600" dirty="0"/>
              <a:t> and </a:t>
            </a:r>
            <a:r>
              <a:rPr lang="en-GB" sz="3600" dirty="0" err="1"/>
              <a:t>AvalancheMC</a:t>
            </a:r>
            <a:endParaRPr lang="en-GB" sz="3600" dirty="0"/>
          </a:p>
          <a:p>
            <a:r>
              <a:rPr lang="en-GB" sz="3600" dirty="0"/>
              <a:t>Refactoring of the charged ring code into </a:t>
            </a:r>
            <a:r>
              <a:rPr lang="en-GB" sz="3600" dirty="0" err="1"/>
              <a:t>ComponentChargedRing</a:t>
            </a:r>
            <a:r>
              <a:rPr lang="en-GB" sz="3600" dirty="0"/>
              <a:t> class</a:t>
            </a:r>
          </a:p>
          <a:p>
            <a:r>
              <a:rPr lang="en-GB" sz="3600" dirty="0"/>
              <a:t>Significant optimisations made to existing functions</a:t>
            </a:r>
          </a:p>
          <a:p>
            <a:r>
              <a:rPr lang="en-GB" sz="3600" dirty="0"/>
              <a:t>Investigation into the effect of grid spacing on the electric field</a:t>
            </a:r>
          </a:p>
          <a:p>
            <a:r>
              <a:rPr lang="en-GB" sz="3600" dirty="0"/>
              <a:t>Investigation into the feasibility of grid-free simulations for the axisymmetric approximation, and implementation of divergence handling</a:t>
            </a:r>
          </a:p>
          <a:p>
            <a:r>
              <a:rPr lang="en-GB" sz="3600" dirty="0"/>
              <a:t>Investigation into the effect of time window duration on gain</a:t>
            </a:r>
          </a:p>
          <a:p>
            <a:r>
              <a:rPr lang="en-GB" sz="3600" dirty="0"/>
              <a:t>Investigation of the effect of space charge on gain for free charged rings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26335-8604-72B4-1A01-FE983D54FC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41796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0260-9302-F7A2-4014-D43B7FC1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CA8A6-216A-02E0-68D9-0C44229DC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3887565"/>
            <a:ext cx="21971000" cy="874893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Run high-gain simulations for point charges with the PP boundary conditions to see if there is a more significant gain modification</a:t>
            </a:r>
          </a:p>
          <a:p>
            <a:pPr>
              <a:lnSpc>
                <a:spcPct val="120000"/>
              </a:lnSpc>
            </a:pPr>
            <a:r>
              <a:rPr lang="en-GB" dirty="0"/>
              <a:t>Investigate the difference between the effect of space charge in a Micromegas and an RPC</a:t>
            </a:r>
          </a:p>
          <a:p>
            <a:pPr>
              <a:lnSpc>
                <a:spcPct val="120000"/>
              </a:lnSpc>
            </a:pPr>
            <a:r>
              <a:rPr lang="en-GB" dirty="0"/>
              <a:t>Investigate multiple clusters vs a single starting charge</a:t>
            </a:r>
          </a:p>
          <a:p>
            <a:pPr>
              <a:lnSpc>
                <a:spcPct val="120000"/>
              </a:lnSpc>
            </a:pPr>
            <a:r>
              <a:rPr lang="en-GB" dirty="0"/>
              <a:t>Investigate the effect of a resistive boundary condition on gain</a:t>
            </a:r>
          </a:p>
          <a:p>
            <a:pPr>
              <a:lnSpc>
                <a:spcPct val="120000"/>
              </a:lnSpc>
            </a:pPr>
            <a:r>
              <a:rPr lang="en-GB" dirty="0"/>
              <a:t>Investigate the effect of changing ring the separation tolerance in the axisymmetric approximation</a:t>
            </a:r>
          </a:p>
          <a:p>
            <a:pPr>
              <a:lnSpc>
                <a:spcPct val="120000"/>
              </a:lnSpc>
            </a:pPr>
            <a:r>
              <a:rPr lang="en-GB" dirty="0"/>
              <a:t>Find a way to increase the granularity of the point charge approach without compromising on memory usage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19AFA-A8D5-1230-B63F-D57756B7C5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0779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Introduction &amp; experi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Introduction &amp; experience</a:t>
            </a:r>
          </a:p>
        </p:txBody>
      </p:sp>
      <p:sp>
        <p:nvSpPr>
          <p:cNvPr id="156" name="Physics student at Oriel College, Oxford…"/>
          <p:cNvSpPr txBox="1">
            <a:spLocks noGrp="1"/>
          </p:cNvSpPr>
          <p:nvPr>
            <p:ph type="body" idx="1"/>
          </p:nvPr>
        </p:nvSpPr>
        <p:spPr>
          <a:xfrm>
            <a:off x="642642" y="3530708"/>
            <a:ext cx="16397066" cy="8256012"/>
          </a:xfrm>
          <a:prstGeom prst="rect">
            <a:avLst/>
          </a:prstGeom>
        </p:spPr>
        <p:txBody>
          <a:bodyPr/>
          <a:lstStyle/>
          <a:p>
            <a:pPr marL="609599" indent="-609599">
              <a:defRPr sz="4200"/>
            </a:pPr>
            <a:r>
              <a:rPr lang="en-GB" noProof="0" dirty="0"/>
              <a:t>Physics student at Oriel College, Oxford</a:t>
            </a:r>
          </a:p>
          <a:p>
            <a:pPr marL="609599" indent="-609599">
              <a:defRPr sz="4200"/>
            </a:pPr>
            <a:r>
              <a:rPr lang="en-GB" noProof="0" dirty="0"/>
              <a:t>Starting Master’s course this year</a:t>
            </a:r>
          </a:p>
          <a:p>
            <a:pPr marL="609599" indent="-609599">
              <a:defRPr sz="4200"/>
            </a:pPr>
            <a:r>
              <a:rPr lang="en-GB" noProof="0" dirty="0"/>
              <a:t>Worked with the MIGDAL collaboration (STFC, RAL) in summer 2024, simulating their GEM system in Garfield++</a:t>
            </a:r>
          </a:p>
        </p:txBody>
      </p:sp>
      <p:pic>
        <p:nvPicPr>
          <p:cNvPr id="157" name="IMG_3184.jpeg" descr="IMG_318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8705" y="-37970"/>
            <a:ext cx="6929713" cy="4617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1867.jpeg" descr="IMG_186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394" y="8864393"/>
            <a:ext cx="6825026" cy="508008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0618" y="12946412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2</a:t>
            </a:fld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716E4-FCDB-C8DB-AB22-534F90E63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706" y="4332444"/>
            <a:ext cx="7094802" cy="945973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3C7C8-1767-AE14-FFF0-AE5469628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E3F36-851A-C0D7-4276-CCFD5E223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691" y="6141418"/>
            <a:ext cx="12800618" cy="14331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EEF30-FC97-38AD-E080-724258BA18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0041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F7D-C2FB-167E-0B41-C62E29EF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Gaseous 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B4F6D-8359-0B60-C7E3-6C8EC15B2E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3159" y="2365313"/>
            <a:ext cx="21971000" cy="934780"/>
          </a:xfrm>
        </p:spPr>
        <p:txBody>
          <a:bodyPr/>
          <a:lstStyle/>
          <a:p>
            <a:r>
              <a:rPr lang="en-GB" dirty="0"/>
              <a:t>Operational principles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87DAE-C13B-33A6-7C53-22CE6FDC1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4248504"/>
            <a:ext cx="11678227" cy="8256012"/>
          </a:xfrm>
        </p:spPr>
        <p:txBody>
          <a:bodyPr/>
          <a:lstStyle/>
          <a:p>
            <a:r>
              <a:rPr lang="en-GB" dirty="0"/>
              <a:t>Ionising particles transfer energy to a volume of gas</a:t>
            </a:r>
          </a:p>
          <a:p>
            <a:r>
              <a:rPr lang="en-GB" dirty="0"/>
              <a:t>Charges produced in these interactions are accelerated by electric fields</a:t>
            </a:r>
          </a:p>
          <a:p>
            <a:r>
              <a:rPr lang="en-GB" dirty="0"/>
              <a:t>Electron collisions with gas particles may result in further ionisations (avalanche)</a:t>
            </a:r>
          </a:p>
          <a:p>
            <a:r>
              <a:rPr lang="en-GB" dirty="0"/>
              <a:t>The multiplied charge may induce a detectable signal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BDA32-FFCD-9EA6-F471-120DF16E38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5A621B-3996-C677-6F25-E639F42DD436}"/>
              </a:ext>
            </a:extLst>
          </p:cNvPr>
          <p:cNvGrpSpPr/>
          <p:nvPr/>
        </p:nvGrpSpPr>
        <p:grpSpPr>
          <a:xfrm>
            <a:off x="12578582" y="2004597"/>
            <a:ext cx="11475206" cy="10076137"/>
            <a:chOff x="12611239" y="759460"/>
            <a:chExt cx="11475206" cy="100761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21C7A6-B650-A4F8-D61F-9ACE49B89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1239" y="759460"/>
              <a:ext cx="11475206" cy="91559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834643-457E-943D-B9D3-2BFC201B5BBA}"/>
                </a:ext>
              </a:extLst>
            </p:cNvPr>
            <p:cNvSpPr txBox="1">
              <a:spLocks/>
            </p:cNvSpPr>
            <p:nvPr/>
          </p:nvSpPr>
          <p:spPr>
            <a:xfrm>
              <a:off x="14462642" y="10004600"/>
              <a:ext cx="7772400" cy="830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2">
                      <a:lumMod val="10000"/>
                    </a:schemeClr>
                  </a:solidFill>
                </a:rPr>
                <a:t>The micromegas, a micropattern gaseous detector (MPGD)</a:t>
              </a:r>
              <a:endParaRPr kumimoji="0" lang="en-GB" sz="2400" b="0" i="0" u="none" strike="noStrike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8201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1D68E-C469-485F-42F4-C3E688FB2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1602-E22D-A4CC-E672-C23238A4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Gaseous 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D5AF7-4075-2690-6D47-8A5A444252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CBAB6-B25F-31B9-073A-43C8F6AA0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4248504"/>
            <a:ext cx="12786591" cy="8256012"/>
          </a:xfrm>
        </p:spPr>
        <p:txBody>
          <a:bodyPr/>
          <a:lstStyle/>
          <a:p>
            <a:r>
              <a:rPr lang="en-GB" dirty="0"/>
              <a:t>Garfield++ is an open-source tool capable of accurate simulations of gaseous and semiconductor detectors</a:t>
            </a:r>
          </a:p>
          <a:p>
            <a:r>
              <a:rPr lang="en-GB" dirty="0"/>
              <a:t>The user can define geometry, electric fields, gas mixtures, etc.</a:t>
            </a:r>
          </a:p>
          <a:p>
            <a:r>
              <a:rPr lang="en-GB" dirty="0"/>
              <a:t>Support for end-to-end simulations, from incoming tracks to signals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B4A01-55AB-9AFC-055B-D15E1822D4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AC090-B1D6-E1F4-1E2D-95A1E523F19B}"/>
              </a:ext>
            </a:extLst>
          </p:cNvPr>
          <p:cNvGrpSpPr/>
          <p:nvPr/>
        </p:nvGrpSpPr>
        <p:grpSpPr>
          <a:xfrm>
            <a:off x="14912260" y="2729994"/>
            <a:ext cx="8036002" cy="8256012"/>
            <a:chOff x="13993091" y="3678970"/>
            <a:chExt cx="9061584" cy="93096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64A18F-EB98-9C61-3069-222364CBA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3091" y="4290735"/>
              <a:ext cx="9061584" cy="8697908"/>
            </a:xfrm>
            <a:prstGeom prst="rect">
              <a:avLst/>
            </a:prstGeom>
          </p:spPr>
        </p:pic>
        <p:pic>
          <p:nvPicPr>
            <p:cNvPr id="7" name="Picture 4" descr="Garfield++ User Guide">
              <a:extLst>
                <a:ext uri="{FF2B5EF4-FFF2-40B4-BE49-F238E27FC236}">
                  <a16:creationId xmlns:a16="http://schemas.microsoft.com/office/drawing/2014/main" id="{DCEB4DC5-CCCF-A827-094E-0C9D34807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94294" y="3678970"/>
              <a:ext cx="1817562" cy="1094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90590A-FBA3-E9B0-BAEC-C112E4097860}"/>
              </a:ext>
            </a:extLst>
          </p:cNvPr>
          <p:cNvSpPr txBox="1">
            <a:spLocks/>
          </p:cNvSpPr>
          <p:nvPr/>
        </p:nvSpPr>
        <p:spPr>
          <a:xfrm>
            <a:off x="15444667" y="11112205"/>
            <a:ext cx="777240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GB" sz="2400" b="0" i="0" u="none" strike="noStrike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Djunes</a:t>
            </a:r>
            <a:r>
              <a:rPr lang="en-GB" dirty="0"/>
              <a:t> Janssens, DRD1 Gaseous Detectors School 2024 (</a:t>
            </a:r>
            <a:r>
              <a:rPr lang="en-GB" dirty="0" err="1"/>
              <a:t>indi.to</a:t>
            </a:r>
            <a:r>
              <a:rPr lang="en-GB" dirty="0"/>
              <a:t>/XZ4YP)</a:t>
            </a:r>
            <a:endParaRPr kumimoji="0" lang="en-GB" sz="2400" b="0" i="0" u="none" strike="noStrike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80EF8-81B1-BCC2-589C-02FB543DD76C}"/>
              </a:ext>
            </a:extLst>
          </p:cNvPr>
          <p:cNvSpPr/>
          <p:nvPr/>
        </p:nvSpPr>
        <p:spPr>
          <a:xfrm>
            <a:off x="22550041" y="6893301"/>
            <a:ext cx="1702554" cy="471924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electrons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671A0A-5E00-4BC2-72F7-3E003BEFB771}"/>
              </a:ext>
            </a:extLst>
          </p:cNvPr>
          <p:cNvSpPr/>
          <p:nvPr/>
        </p:nvSpPr>
        <p:spPr>
          <a:xfrm>
            <a:off x="22550042" y="6438988"/>
            <a:ext cx="1702553" cy="471924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ions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198759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7A30-35FF-868F-5A33-3E76593C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The space charge effect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6CBC2-284A-FE6A-FAFE-0A2285978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4248503"/>
            <a:ext cx="13602320" cy="8932237"/>
          </a:xfrm>
        </p:spPr>
        <p:txBody>
          <a:bodyPr/>
          <a:lstStyle/>
          <a:p>
            <a:r>
              <a:rPr lang="en-GB" noProof="0" dirty="0"/>
              <a:t>During avalanches, non-negligible fields may arise from the space charge distribution </a:t>
            </a:r>
          </a:p>
          <a:p>
            <a:r>
              <a:rPr lang="en-GB" noProof="0" dirty="0"/>
              <a:t>These charges modify the background applied field</a:t>
            </a:r>
          </a:p>
          <a:p>
            <a:r>
              <a:rPr lang="en-GB" dirty="0"/>
              <a:t>This may modify the gain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07F217-DC24-4186-30D1-2F988742E762}"/>
              </a:ext>
            </a:extLst>
          </p:cNvPr>
          <p:cNvGrpSpPr/>
          <p:nvPr/>
        </p:nvGrpSpPr>
        <p:grpSpPr>
          <a:xfrm>
            <a:off x="15792295" y="4248503"/>
            <a:ext cx="7772400" cy="6687027"/>
            <a:chOff x="1206500" y="6858000"/>
            <a:chExt cx="7772400" cy="6687027"/>
          </a:xfrm>
        </p:grpSpPr>
        <p:pic>
          <p:nvPicPr>
            <p:cNvPr id="7" name="Picture 6" descr="A diagram of a graph&#10;&#10;AI-generated content may be incorrect.">
              <a:extLst>
                <a:ext uri="{FF2B5EF4-FFF2-40B4-BE49-F238E27FC236}">
                  <a16:creationId xmlns:a16="http://schemas.microsoft.com/office/drawing/2014/main" id="{03808592-73AC-8789-ED38-9FCAA6A78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500" y="6858000"/>
              <a:ext cx="7772400" cy="58560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45B576-C524-D013-1D13-BBD215EADC1E}"/>
                </a:ext>
              </a:extLst>
            </p:cNvPr>
            <p:cNvSpPr txBox="1">
              <a:spLocks/>
            </p:cNvSpPr>
            <p:nvPr/>
          </p:nvSpPr>
          <p:spPr>
            <a:xfrm>
              <a:off x="1206500" y="12714030"/>
              <a:ext cx="7772400" cy="830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C. Lippmann, W. Riegler, Nuclear Instruments and Methods in Physics Research A 517 (2004) 54–76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0BF9EE-CD43-C4F4-337A-2912602E47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9156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AB1F4-043A-94B2-089E-2EFCC8E8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space charge effect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9142C-8C9C-18D6-7792-8CB112068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2160" y="4117398"/>
            <a:ext cx="11419840" cy="82829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RPCs: </a:t>
            </a:r>
            <a:r>
              <a:rPr lang="en-GB" dirty="0"/>
              <a:t>we see a gain-limiting effect</a:t>
            </a:r>
            <a:endParaRPr lang="en-GB" b="1" dirty="0"/>
          </a:p>
          <a:p>
            <a:pPr marL="0" indent="0">
              <a:buNone/>
            </a:pPr>
            <a:r>
              <a:rPr lang="en-GB" b="1" dirty="0"/>
              <a:t>Micromegas: </a:t>
            </a:r>
            <a:r>
              <a:rPr lang="en-GB" dirty="0"/>
              <a:t>we see </a:t>
            </a:r>
            <a:r>
              <a:rPr lang="en-GB" dirty="0" err="1"/>
              <a:t>superexponential</a:t>
            </a:r>
            <a:r>
              <a:rPr lang="en-GB" dirty="0"/>
              <a:t> gain </a:t>
            </a:r>
          </a:p>
          <a:p>
            <a:pPr marL="0" indent="0">
              <a:buNone/>
            </a:pPr>
            <a:r>
              <a:rPr lang="en-GB" b="1" dirty="0"/>
              <a:t>LGADs: </a:t>
            </a:r>
            <a:r>
              <a:rPr lang="en-GB" dirty="0"/>
              <a:t>we see a gain reduction for a larger number of starting charges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 would like to:</a:t>
            </a:r>
          </a:p>
          <a:p>
            <a:r>
              <a:rPr lang="en-GB" dirty="0"/>
              <a:t>understand this behaviour better</a:t>
            </a:r>
          </a:p>
          <a:p>
            <a:r>
              <a:rPr lang="en-GB" dirty="0"/>
              <a:t>take the space charge effect into account in our simulations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7DC0E-7F3F-56D6-39B5-04F250C9BD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CA3672-A364-AC71-8DB6-A22426B60530}"/>
              </a:ext>
            </a:extLst>
          </p:cNvPr>
          <p:cNvSpPr txBox="1">
            <a:spLocks/>
          </p:cNvSpPr>
          <p:nvPr/>
        </p:nvSpPr>
        <p:spPr>
          <a:xfrm>
            <a:off x="14941712" y="11851670"/>
            <a:ext cx="915896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Top: </a:t>
            </a:r>
            <a:r>
              <a:rPr lang="en-GB" dirty="0" err="1">
                <a:solidFill>
                  <a:schemeClr val="bg2">
                    <a:lumMod val="10000"/>
                  </a:schemeClr>
                </a:solidFill>
              </a:rPr>
              <a:t>superexponential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 gain for high voltages</a:t>
            </a:r>
            <a:endParaRPr lang="en-GB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Bottom: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LGAD gain reduction with the higher charge deposition of the Sr-90 source compared to IR laser.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3D9156-8A08-FBAF-8E28-A420B4CB8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04" y="0"/>
            <a:ext cx="8105036" cy="6206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F5A6A6-0B21-DA3C-7225-8FDC58AF5AD0}"/>
              </a:ext>
            </a:extLst>
          </p:cNvPr>
          <p:cNvSpPr txBox="1">
            <a:spLocks/>
          </p:cNvSpPr>
          <p:nvPr/>
        </p:nvSpPr>
        <p:spPr>
          <a:xfrm>
            <a:off x="13732212" y="129128"/>
            <a:ext cx="2749712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400" dirty="0"/>
              <a:t>J. Feng, Z. Zhang, J. Liu et al. Nuclear Inst. and Methods in Physics Research, A 989 (2021) 164958</a:t>
            </a:r>
            <a:endParaRPr kumimoji="0" lang="en-GB" sz="1400" b="0" i="0" u="none" strike="noStrike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AB8ADD-4835-36E0-3B25-17615D4C3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712" y="6147250"/>
            <a:ext cx="9158966" cy="57638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C01228-A4CC-200A-0305-1A542E9DFEAE}"/>
              </a:ext>
            </a:extLst>
          </p:cNvPr>
          <p:cNvSpPr txBox="1">
            <a:spLocks/>
          </p:cNvSpPr>
          <p:nvPr/>
        </p:nvSpPr>
        <p:spPr>
          <a:xfrm>
            <a:off x="13219036" y="6439343"/>
            <a:ext cx="2749712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400" dirty="0"/>
              <a:t>E. </a:t>
            </a:r>
            <a:r>
              <a:rPr lang="en-GB" sz="1400" dirty="0" err="1"/>
              <a:t>Currás</a:t>
            </a:r>
            <a:r>
              <a:rPr lang="en-GB" sz="1400" dirty="0"/>
              <a:t>, M. Fernández and M. Moll, Nuclear Inst. and Methods in Physics Research, A 1031 (2022) 166530</a:t>
            </a:r>
            <a:endParaRPr kumimoji="0" lang="en-GB" sz="1400" b="0" i="0" u="none" strike="noStrike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A7CE7F-3F77-9A05-E003-63381723CAAE}"/>
              </a:ext>
            </a:extLst>
          </p:cNvPr>
          <p:cNvCxnSpPr/>
          <p:nvPr/>
        </p:nvCxnSpPr>
        <p:spPr>
          <a:xfrm flipV="1">
            <a:off x="17195800" y="1359791"/>
            <a:ext cx="5558589" cy="2574758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680684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roject 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Project overview</a:t>
            </a:r>
          </a:p>
        </p:txBody>
      </p:sp>
      <p:sp>
        <p:nvSpPr>
          <p:cNvPr id="163" name="Add the space charge effect to Garfield++ simulations,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Add the space charge effect to Garfield++ microscopic simulations</a:t>
            </a:r>
          </a:p>
          <a:p>
            <a:r>
              <a:rPr lang="en-GB" noProof="0" dirty="0"/>
              <a:t>Investigate the accuracy and efficiency of the following semi-analytical approaches:</a:t>
            </a:r>
          </a:p>
          <a:p>
            <a:pPr lvl="2"/>
            <a:r>
              <a:rPr lang="en-GB" noProof="0" dirty="0"/>
              <a:t>Axisymmetric rings of charge in free space</a:t>
            </a:r>
          </a:p>
          <a:p>
            <a:pPr lvl="2"/>
            <a:r>
              <a:rPr lang="en-GB" noProof="0" dirty="0"/>
              <a:t>Point charges in a parallel plate</a:t>
            </a:r>
            <a:endParaRPr lang="en-GB" dirty="0"/>
          </a:p>
          <a:p>
            <a:r>
              <a:rPr lang="en-GB" dirty="0"/>
              <a:t>Compare the free-space approximation against a parallel plate boundary condition</a:t>
            </a:r>
          </a:p>
          <a:p>
            <a:pPr lvl="2"/>
            <a:r>
              <a:rPr lang="en-GB" noProof="0" dirty="0"/>
              <a:t>Can we get away with </a:t>
            </a:r>
            <a:r>
              <a:rPr lang="en-GB" dirty="0"/>
              <a:t>treating our charges as free?</a:t>
            </a:r>
            <a:endParaRPr lang="en-GB" noProof="0" dirty="0"/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0618" y="12946412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7</a:t>
            </a:fld>
            <a:endParaRPr lang="en-GB" noProof="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63E6-4281-39FD-ABBF-3EDB94E5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99" y="1079500"/>
            <a:ext cx="16211551" cy="604640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The grid-based approach in microscopic simulations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58FBD-697D-6135-1E14-EC9D8DF78B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B2549E-CB0C-2EA8-B528-E1AA99915DB0}"/>
              </a:ext>
            </a:extLst>
          </p:cNvPr>
          <p:cNvGrpSpPr/>
          <p:nvPr/>
        </p:nvGrpSpPr>
        <p:grpSpPr>
          <a:xfrm>
            <a:off x="1645987" y="2783959"/>
            <a:ext cx="3924300" cy="4563896"/>
            <a:chOff x="1206500" y="2826954"/>
            <a:chExt cx="3924300" cy="45638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CCE720-8990-840F-F553-D5D534547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500" y="3377650"/>
              <a:ext cx="3924300" cy="4013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65C147-19D8-9FA9-40E3-ECFB554F575F}"/>
                </a:ext>
              </a:extLst>
            </p:cNvPr>
            <p:cNvSpPr txBox="1"/>
            <p:nvPr/>
          </p:nvSpPr>
          <p:spPr>
            <a:xfrm>
              <a:off x="2350501" y="2826954"/>
              <a:ext cx="1917032" cy="471924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Local field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4B8B3AF-D651-751E-56AA-2022135DF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584" y="3347355"/>
            <a:ext cx="3924300" cy="4000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36C8FD2-43BE-1E04-84C2-86AF5197D142}"/>
              </a:ext>
            </a:extLst>
          </p:cNvPr>
          <p:cNvGrpSpPr/>
          <p:nvPr/>
        </p:nvGrpSpPr>
        <p:grpSpPr>
          <a:xfrm>
            <a:off x="16833181" y="2264442"/>
            <a:ext cx="3708400" cy="5083413"/>
            <a:chOff x="12744114" y="2416389"/>
            <a:chExt cx="3708400" cy="508341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E9481A-6B8E-74AC-B785-50DAA2455719}"/>
                </a:ext>
              </a:extLst>
            </p:cNvPr>
            <p:cNvSpPr txBox="1"/>
            <p:nvPr/>
          </p:nvSpPr>
          <p:spPr>
            <a:xfrm>
              <a:off x="13328983" y="2416389"/>
              <a:ext cx="2538663" cy="841256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Background field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A44FF9F-4666-58CF-5166-49DA126FC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44114" y="3486602"/>
              <a:ext cx="3708400" cy="4013200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55DE3FE-9C6F-B708-AEBC-4F0D8370F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187" y="8998370"/>
            <a:ext cx="3517900" cy="4432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77AD40-E6F6-3F63-8E79-6984EB76D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9584" y="8650874"/>
            <a:ext cx="3924300" cy="40005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C2084B7-A897-E86D-0EDC-1FE60BC4E97B}"/>
              </a:ext>
            </a:extLst>
          </p:cNvPr>
          <p:cNvSpPr txBox="1"/>
          <p:nvPr/>
        </p:nvSpPr>
        <p:spPr>
          <a:xfrm>
            <a:off x="5995403" y="4476835"/>
            <a:ext cx="2526631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1. Calculate field on the grid nodes from the distribution of charges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0EFA82-C2F5-1C7E-E97B-95012B93CC3E}"/>
              </a:ext>
            </a:extLst>
          </p:cNvPr>
          <p:cNvSpPr txBox="1"/>
          <p:nvPr/>
        </p:nvSpPr>
        <p:spPr>
          <a:xfrm>
            <a:off x="13623424" y="4107504"/>
            <a:ext cx="2526631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2. Find the local field at a charge’s position by interpolating the field from the nearest nodes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781620-19F3-8635-4591-0AE70FCFF010}"/>
              </a:ext>
            </a:extLst>
          </p:cNvPr>
          <p:cNvSpPr txBox="1"/>
          <p:nvPr/>
        </p:nvSpPr>
        <p:spPr>
          <a:xfrm>
            <a:off x="21058940" y="4476835"/>
            <a:ext cx="2526631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3. Add this to the background field at the charge’s position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473F43-8917-B155-85A5-DC9796AC9FC5}"/>
              </a:ext>
            </a:extLst>
          </p:cNvPr>
          <p:cNvSpPr txBox="1"/>
          <p:nvPr/>
        </p:nvSpPr>
        <p:spPr>
          <a:xfrm>
            <a:off x="5995403" y="9946804"/>
            <a:ext cx="2526631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4. Drift the charge in the presence of these fields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FD8CA6-62CC-F68A-1B6D-28C50D36C44B}"/>
              </a:ext>
            </a:extLst>
          </p:cNvPr>
          <p:cNvSpPr txBox="1"/>
          <p:nvPr/>
        </p:nvSpPr>
        <p:spPr>
          <a:xfrm>
            <a:off x="13791866" y="10251786"/>
            <a:ext cx="252663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5. Repeat from step 2 for the other charges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25C8FE2-A0BE-5BC1-C295-359E9B2AFF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9831" y="8650874"/>
            <a:ext cx="3975100" cy="40005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72D914E-2860-02EB-4452-7CE0CF891B3D}"/>
              </a:ext>
            </a:extLst>
          </p:cNvPr>
          <p:cNvSpPr txBox="1"/>
          <p:nvPr/>
        </p:nvSpPr>
        <p:spPr>
          <a:xfrm>
            <a:off x="17728865" y="8098052"/>
            <a:ext cx="1917032" cy="471924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Local field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B863B-E65B-F4B0-CAF4-16ABC264864E}"/>
              </a:ext>
            </a:extLst>
          </p:cNvPr>
          <p:cNvSpPr txBox="1"/>
          <p:nvPr/>
        </p:nvSpPr>
        <p:spPr>
          <a:xfrm>
            <a:off x="21056109" y="9563417"/>
            <a:ext cx="293344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6. When all charges have been drifted, recalculate the field for the resulting charge distribution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0253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192C-257C-15CC-8010-4DBEE6C0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Grid-based approach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C5832-CD16-AA40-CAC6-00C236B45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3056709"/>
            <a:ext cx="12260118" cy="10264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dirty="0"/>
              <a:t>Store electric field on grid nodes and interpolate to points in between</a:t>
            </a:r>
          </a:p>
          <a:p>
            <a:pPr marL="0" indent="0">
              <a:buNone/>
            </a:pPr>
            <a:endParaRPr lang="en-GB" sz="3600" b="1" dirty="0"/>
          </a:p>
          <a:p>
            <a:pPr marL="0" indent="0">
              <a:buNone/>
            </a:pPr>
            <a:r>
              <a:rPr lang="en-GB" sz="3600" b="1" dirty="0"/>
              <a:t>Advantages:</a:t>
            </a:r>
          </a:p>
          <a:p>
            <a:pPr lvl="1"/>
            <a:r>
              <a:rPr lang="en-GB" sz="3600" dirty="0"/>
              <a:t>Reduces recalculation of computationally expensive fields (elliptic integrals, Bessel function integrals)</a:t>
            </a:r>
          </a:p>
          <a:p>
            <a:pPr lvl="1"/>
            <a:r>
              <a:rPr lang="en-GB" sz="3600" dirty="0"/>
              <a:t>We can use pre-computed field maps to further reduce computation time, if we snap particles to a grid point and load the field map for that point</a:t>
            </a:r>
          </a:p>
          <a:p>
            <a:pPr marL="0" indent="0">
              <a:buNone/>
            </a:pPr>
            <a:r>
              <a:rPr lang="en-GB" sz="3600" b="1" dirty="0"/>
              <a:t>Disadvantages:</a:t>
            </a:r>
          </a:p>
          <a:p>
            <a:pPr lvl="1"/>
            <a:r>
              <a:rPr lang="en-GB" sz="3600" dirty="0"/>
              <a:t>Interpolation between nodes causes a splitting of the field</a:t>
            </a:r>
          </a:p>
          <a:p>
            <a:pPr lvl="1"/>
            <a:r>
              <a:rPr lang="en-GB" sz="3600" dirty="0"/>
              <a:t>Field can be a strong function of grid spacing due to divergences being sampled at the grid nodes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71077-7F95-0C2C-4355-E334F703594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4C5EE-4B8F-F84A-1525-E92B330D1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015" y="542150"/>
            <a:ext cx="4932218" cy="5029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C21D6-C5A9-77AC-213E-BBB071FAC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4617" y="532460"/>
            <a:ext cx="4932218" cy="5048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81D0E-59B6-5143-7CBE-70BD511FD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8617" y="7599712"/>
            <a:ext cx="7112000" cy="5346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067C96-99B4-9BF7-3B33-13E7B1F4F15F}"/>
              </a:ext>
            </a:extLst>
          </p:cNvPr>
          <p:cNvSpPr txBox="1"/>
          <p:nvPr/>
        </p:nvSpPr>
        <p:spPr>
          <a:xfrm>
            <a:off x="14893780" y="6379434"/>
            <a:ext cx="784167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Top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: splitting of a point charge field due to interpolation </a:t>
            </a: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Bottom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: strong dependence of field on grid spacing for coarse grids in the axisymmetric approximation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0F747-83A8-3E82-8D96-612C9FF3A938}"/>
              </a:ext>
            </a:extLst>
          </p:cNvPr>
          <p:cNvSpPr txBox="1"/>
          <p:nvPr/>
        </p:nvSpPr>
        <p:spPr>
          <a:xfrm>
            <a:off x="15401962" y="9525724"/>
            <a:ext cx="264175" cy="5065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[V/cm]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D401D-08A0-7417-ADB3-2723F7BF9FD4}"/>
              </a:ext>
            </a:extLst>
          </p:cNvPr>
          <p:cNvSpPr txBox="1"/>
          <p:nvPr/>
        </p:nvSpPr>
        <p:spPr>
          <a:xfrm>
            <a:off x="14648409" y="5503427"/>
            <a:ext cx="318343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Before interpolation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4BD3F5-5F58-9B83-D611-E0C1001B7006}"/>
              </a:ext>
            </a:extLst>
          </p:cNvPr>
          <p:cNvSpPr txBox="1"/>
          <p:nvPr/>
        </p:nvSpPr>
        <p:spPr>
          <a:xfrm>
            <a:off x="19689011" y="5513117"/>
            <a:ext cx="318343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After interpolation</a:t>
            </a:r>
          </a:p>
        </p:txBody>
      </p:sp>
    </p:spTree>
    <p:extLst>
      <p:ext uri="{BB962C8B-B14F-4D97-AF65-F5344CB8AC3E}">
        <p14:creationId xmlns:p14="http://schemas.microsoft.com/office/powerpoint/2010/main" val="417903389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 dirty="0" smtClean="0">
            <a:ln>
              <a:noFill/>
            </a:ln>
            <a:solidFill>
              <a:schemeClr val="bg2">
                <a:lumMod val="10000"/>
              </a:schemeClr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5518</TotalTime>
  <Words>1289</Words>
  <Application>Microsoft Macintosh PowerPoint</Application>
  <PresentationFormat>Custom</PresentationFormat>
  <Paragraphs>161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Helvetica Neue</vt:lpstr>
      <vt:lpstr>Helvetica Neue Medium</vt:lpstr>
      <vt:lpstr>21_BasicWhite</vt:lpstr>
      <vt:lpstr>Space-charge effects in simulations of large avalanche dynamics</vt:lpstr>
      <vt:lpstr>Introduction &amp; experience</vt:lpstr>
      <vt:lpstr>Gaseous detectors</vt:lpstr>
      <vt:lpstr>Gaseous detectors</vt:lpstr>
      <vt:lpstr>The space charge effect</vt:lpstr>
      <vt:lpstr>The space charge effect</vt:lpstr>
      <vt:lpstr>Project overview</vt:lpstr>
      <vt:lpstr>The grid-based approach in microscopic simulations</vt:lpstr>
      <vt:lpstr>Grid-based approach</vt:lpstr>
      <vt:lpstr>Axisymmetric approximation</vt:lpstr>
      <vt:lpstr>Structure of the simulation</vt:lpstr>
      <vt:lpstr>ComponentChargedRing</vt:lpstr>
      <vt:lpstr>Visualising the space charge field</vt:lpstr>
      <vt:lpstr>Gain spectra: time window</vt:lpstr>
      <vt:lpstr>Gain spectra: high gain</vt:lpstr>
      <vt:lpstr>Point charge approach</vt:lpstr>
      <vt:lpstr>Point charges</vt:lpstr>
      <vt:lpstr>Summary of contributions</vt:lpstr>
      <vt:lpstr>Future work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Thomas Szwarcer</cp:lastModifiedBy>
  <cp:revision>27</cp:revision>
  <cp:lastPrinted>2025-08-19T07:12:19Z</cp:lastPrinted>
  <dcterms:modified xsi:type="dcterms:W3CDTF">2025-08-19T11:06:04Z</dcterms:modified>
</cp:coreProperties>
</file>